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.xml" ContentType="application/vnd.openxmlformats-officedocument.presentationml.tags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media/media6.gif" ContentType="video/unknown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1" r:id="rId2"/>
    <p:sldId id="282" r:id="rId3"/>
    <p:sldId id="258" r:id="rId4"/>
    <p:sldId id="302" r:id="rId5"/>
    <p:sldId id="339" r:id="rId6"/>
    <p:sldId id="259" r:id="rId7"/>
    <p:sldId id="320" r:id="rId8"/>
    <p:sldId id="304" r:id="rId9"/>
    <p:sldId id="300" r:id="rId10"/>
    <p:sldId id="345" r:id="rId11"/>
    <p:sldId id="257" r:id="rId12"/>
    <p:sldId id="319" r:id="rId13"/>
    <p:sldId id="260" r:id="rId14"/>
    <p:sldId id="261" r:id="rId15"/>
    <p:sldId id="263" r:id="rId16"/>
    <p:sldId id="264" r:id="rId17"/>
    <p:sldId id="265" r:id="rId18"/>
    <p:sldId id="338" r:id="rId19"/>
    <p:sldId id="266" r:id="rId20"/>
    <p:sldId id="337" r:id="rId21"/>
    <p:sldId id="340" r:id="rId22"/>
    <p:sldId id="329" r:id="rId23"/>
    <p:sldId id="268" r:id="rId24"/>
    <p:sldId id="273" r:id="rId25"/>
    <p:sldId id="314" r:id="rId26"/>
    <p:sldId id="312" r:id="rId27"/>
    <p:sldId id="311" r:id="rId28"/>
    <p:sldId id="328" r:id="rId29"/>
    <p:sldId id="269" r:id="rId30"/>
    <p:sldId id="270" r:id="rId31"/>
    <p:sldId id="315" r:id="rId32"/>
    <p:sldId id="271" r:id="rId33"/>
    <p:sldId id="278" r:id="rId34"/>
    <p:sldId id="277" r:id="rId35"/>
    <p:sldId id="331" r:id="rId36"/>
    <p:sldId id="305" r:id="rId37"/>
    <p:sldId id="308" r:id="rId38"/>
    <p:sldId id="316" r:id="rId39"/>
    <p:sldId id="309" r:id="rId40"/>
    <p:sldId id="307" r:id="rId41"/>
    <p:sldId id="310" r:id="rId42"/>
    <p:sldId id="321" r:id="rId43"/>
    <p:sldId id="322" r:id="rId44"/>
    <p:sldId id="323" r:id="rId45"/>
    <p:sldId id="346" r:id="rId46"/>
    <p:sldId id="30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1A8CF2-491F-4515-A443-09FF54E98E0B}">
          <p14:sldIdLst>
            <p14:sldId id="281"/>
            <p14:sldId id="282"/>
          </p14:sldIdLst>
        </p14:section>
        <p14:section name="General Introduction" id="{8FF921CD-D25C-4126-BA86-1CEFBED5CEBD}">
          <p14:sldIdLst>
            <p14:sldId id="258"/>
            <p14:sldId id="302"/>
            <p14:sldId id="339"/>
            <p14:sldId id="259"/>
            <p14:sldId id="320"/>
            <p14:sldId id="304"/>
            <p14:sldId id="300"/>
            <p14:sldId id="345"/>
          </p14:sldIdLst>
        </p14:section>
        <p14:section name="Reconstructing Relational Information" id="{242BB758-6D04-4913-BA7A-B999BC2A3C3A}">
          <p14:sldIdLst>
            <p14:sldId id="257"/>
            <p14:sldId id="319"/>
            <p14:sldId id="260"/>
            <p14:sldId id="261"/>
            <p14:sldId id="263"/>
            <p14:sldId id="264"/>
            <p14:sldId id="265"/>
            <p14:sldId id="338"/>
            <p14:sldId id="266"/>
            <p14:sldId id="337"/>
            <p14:sldId id="340"/>
            <p14:sldId id="329"/>
            <p14:sldId id="268"/>
          </p14:sldIdLst>
        </p14:section>
        <p14:section name="Spatiotemporal Reconstruction" id="{95CBDF7E-8C3F-47B3-8E7B-27ACA0E5353F}">
          <p14:sldIdLst>
            <p14:sldId id="273"/>
            <p14:sldId id="314"/>
            <p14:sldId id="312"/>
            <p14:sldId id="311"/>
            <p14:sldId id="328"/>
            <p14:sldId id="269"/>
            <p14:sldId id="270"/>
            <p14:sldId id="315"/>
            <p14:sldId id="271"/>
            <p14:sldId id="278"/>
            <p14:sldId id="277"/>
            <p14:sldId id="331"/>
          </p14:sldIdLst>
        </p14:section>
        <p14:section name="Spatiotemporal Navigation" id="{28AB433D-F924-4463-8677-85FB74E4F518}">
          <p14:sldIdLst>
            <p14:sldId id="305"/>
            <p14:sldId id="308"/>
            <p14:sldId id="316"/>
            <p14:sldId id="309"/>
            <p14:sldId id="307"/>
            <p14:sldId id="310"/>
            <p14:sldId id="321"/>
            <p14:sldId id="322"/>
            <p14:sldId id="323"/>
            <p14:sldId id="346"/>
          </p14:sldIdLst>
        </p14:section>
        <p14:section name="General Conclusions" id="{FE73D0C4-2150-424F-8755-53299AF6CAE2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H" initials="KH" lastIdx="4" clrIdx="0">
    <p:extLst>
      <p:ext uri="{19B8F6BF-5375-455C-9EA6-DF929625EA0E}">
        <p15:presenceInfo xmlns:p15="http://schemas.microsoft.com/office/powerpoint/2012/main" userId="4cd082e859e1b4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4472C4"/>
    <a:srgbClr val="FEDCC3"/>
    <a:srgbClr val="FEDAC2"/>
    <a:srgbClr val="D0D8E4"/>
    <a:srgbClr val="D5DFD7"/>
    <a:srgbClr val="C7C7C7"/>
    <a:srgbClr val="000000"/>
    <a:srgbClr val="ABE4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72717" autoAdjust="0"/>
  </p:normalViewPr>
  <p:slideViewPr>
    <p:cSldViewPr snapToGrid="0">
      <p:cViewPr>
        <p:scale>
          <a:sx n="75" d="100"/>
          <a:sy n="75" d="100"/>
        </p:scale>
        <p:origin x="196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vin\Google%20Drive\School\Milestones\2017%20-%20iPosition%20Paper\Data\Heather%20Patient%20Data%20-%20Manual%20Thresholds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Kevin\Google%20Drive\School\Milestones\2017%20-%20Time%20Travel%20Task%20Paper\data\exploration%20vs%20misassignment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Kevin\Google%20Drive\School\Milestones\2017%20-%20Time%20Travel%20Task%20Paper\data\exploration%20vs%20misassignmen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\Documents\GitHub\Holodeck-Time-Travel-Task-Analytics\Visualizer\analysis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vin\Documents\GitHub\Holodeck-Time-Travel-Task-Analytics\Visualizer\analysis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vin\Documents\GitHub\msl-iposition-pipeline\saved_data\TemporalSwap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vin\Documents\GitHub\msl-iposition-pipeline\saved_data\TemporalSwap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vin\Google%20Drive\School\Milestones\2017%20-%20Time%20Travel%20Task%20Paper\data\contex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vin\Google%20Drive\School\Milestones\2017%20-%20Time%20Travel%20Task%20Paper\data\Misassignment%20and%20Context%20Boundaries%20in%20Time%20High%20Level%20Statistic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vin\Documents\GitHub\Holodeck-Time-Travel-Task-Analytics\Visualizer\analysis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evin\Documents\GitHub\Holodeck-Time-Travel-Task-Analytics\Visualizer\analysis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'HC Plots Individuals'!$A$19</c:f>
          <c:strCache>
            <c:ptCount val="1"/>
            <c:pt idx="0">
              <c:v>Swaps and Cycles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2"/>
          <c:tx>
            <c:strRef>
              <c:f>'HC Plots Individuals'!$A$31</c:f>
              <c:strCache>
                <c:ptCount val="1"/>
                <c:pt idx="0">
                  <c:v>Cycle Swaps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('HC Plots Individuals'!$B$24,'HC Plots Individuals'!$C$24,'HC Plots Individuals'!$G$24,'HC Plots Individuals'!$H$24)</c:f>
                <c:numCache>
                  <c:formatCode>General</c:formatCode>
                  <c:ptCount val="2"/>
                  <c:pt idx="0">
                    <c:v>1.7010345435994292E-2</c:v>
                  </c:pt>
                  <c:pt idx="1">
                    <c:v>3.1612269175341816E-2</c:v>
                  </c:pt>
                </c:numCache>
              </c:numRef>
            </c:plus>
            <c:minus>
              <c:numRef>
                <c:f>('HC Plots Individuals'!$B$24,'HC Plots Individuals'!$C$24,'HC Plots Individuals'!$G$24,'HC Plots Individuals'!$H$24)</c:f>
                <c:numCache>
                  <c:formatCode>General</c:formatCode>
                  <c:ptCount val="2"/>
                  <c:pt idx="0">
                    <c:v>1.7010345435994292E-2</c:v>
                  </c:pt>
                  <c:pt idx="1">
                    <c:v>3.1612269175341816E-2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'HC Plots Individuals'!$B$26:$E$27</c:f>
              <c:multiLvlStrCache>
                <c:ptCount val="2"/>
                <c:lvl>
                  <c:pt idx="0">
                    <c:v>New Method</c:v>
                  </c:pt>
                  <c:pt idx="1">
                    <c:v>New Method</c:v>
                  </c:pt>
                </c:lvl>
                <c:lvl/>
              </c:multiLvlStrCache>
            </c:multiLvlStrRef>
          </c:cat>
          <c:val>
            <c:numRef>
              <c:f>'HC Plots Individuals'!$B$31:$E$31</c:f>
              <c:numCache>
                <c:formatCode>General</c:formatCode>
                <c:ptCount val="2"/>
                <c:pt idx="0">
                  <c:v>6.25E-2</c:v>
                </c:pt>
                <c:pt idx="1">
                  <c:v>2.4305555555555556E-2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0F-4E80-BBBD-F8F58335A14B}"/>
            </c:ext>
          </c:extLst>
        </c:ser>
        <c:ser>
          <c:idx val="1"/>
          <c:order val="3"/>
          <c:tx>
            <c:strRef>
              <c:f>'HC Plots Individuals'!$A$29</c:f>
              <c:strCache>
                <c:ptCount val="1"/>
                <c:pt idx="0">
                  <c:v>True Swaps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('HC Plots Individuals'!$B$24,'HC Plots Individuals'!$E$24,'HC Plots Individuals'!$G$24,'HC Plots Individuals'!$J$24)</c:f>
                <c:numCache>
                  <c:formatCode>General</c:formatCode>
                  <c:ptCount val="2"/>
                  <c:pt idx="0">
                    <c:v>1.4731391274719742E-2</c:v>
                  </c:pt>
                  <c:pt idx="1">
                    <c:v>1.6120819765259396E-2</c:v>
                  </c:pt>
                </c:numCache>
              </c:numRef>
            </c:plus>
            <c:minus>
              <c:numRef>
                <c:f>('HC Plots Individuals'!$B$24,'HC Plots Individuals'!$E$24,'HC Plots Individuals'!$G$24,'HC Plots Individuals'!$J$24)</c:f>
                <c:numCache>
                  <c:formatCode>General</c:formatCode>
                  <c:ptCount val="2"/>
                  <c:pt idx="0">
                    <c:v>1.4731391274719742E-2</c:v>
                  </c:pt>
                  <c:pt idx="1">
                    <c:v>1.6120819765259396E-2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'HC Plots Individuals'!$B$26:$E$27</c:f>
              <c:multiLvlStrCache>
                <c:ptCount val="2"/>
                <c:lvl>
                  <c:pt idx="0">
                    <c:v>New Method</c:v>
                  </c:pt>
                  <c:pt idx="1">
                    <c:v>New Method</c:v>
                  </c:pt>
                </c:lvl>
                <c:lvl/>
              </c:multiLvlStrCache>
            </c:multiLvlStrRef>
          </c:cat>
          <c:val>
            <c:numRef>
              <c:f>'HC Plots Individuals'!$B$29:$E$29</c:f>
              <c:numCache>
                <c:formatCode>General</c:formatCode>
                <c:ptCount val="2"/>
                <c:pt idx="0">
                  <c:v>8.3333333333333329E-2</c:v>
                </c:pt>
                <c:pt idx="1">
                  <c:v>9.7222222222222224E-2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0F-4E80-BBBD-F8F58335A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9246656"/>
        <c:axId val="35924587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'HC Plots Individuals'!$A$28</c15:sqref>
                        </c15:formulaRef>
                      </c:ext>
                    </c:extLst>
                    <c:strCache>
                      <c:ptCount val="1"/>
                      <c:pt idx="0">
                        <c:v>Original Swap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'HC Plots Individuals'!$B$26:$E$27</c15:sqref>
                        </c15:formulaRef>
                      </c:ext>
                    </c:extLst>
                    <c:multiLvlStrCache>
                      <c:ptCount val="2"/>
                      <c:lvl>
                        <c:pt idx="0">
                          <c:v>New Method</c:v>
                        </c:pt>
                        <c:pt idx="1">
                          <c:v>New Method</c:v>
                        </c:pt>
                      </c:lvl>
                      <c:lvl/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'HC Plots Individuals'!$B$28:$E$28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370F-4E80-BBBD-F8F58335A14B}"/>
                  </c:ext>
                </c:extLst>
              </c15:ser>
            </c15:filteredBarSeries>
            <c15:filteredBar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'HC Plots Individuals'!$A$30</c15:sqref>
                        </c15:formulaRef>
                      </c:ext>
                    </c:extLst>
                    <c:strCache>
                      <c:ptCount val="1"/>
                      <c:pt idx="0">
                        <c:v>Partial Swaps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'HC Plots Individuals'!$B$26:$E$27</c15:sqref>
                        </c15:formulaRef>
                      </c:ext>
                    </c:extLst>
                    <c:multiLvlStrCache>
                      <c:ptCount val="2"/>
                      <c:lvl>
                        <c:pt idx="0">
                          <c:v>New Method</c:v>
                        </c:pt>
                        <c:pt idx="1">
                          <c:v>New Method</c:v>
                        </c:pt>
                      </c:lvl>
                      <c:lvl/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'HC Plots Individuals'!$B$30:$E$30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0.38541666666666669</c:v>
                      </c:pt>
                      <c:pt idx="1">
                        <c:v>0.1736111111111111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70F-4E80-BBBD-F8F58335A14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'HC Plots Individuals'!$A$32</c15:sqref>
                        </c15:formulaRef>
                      </c:ext>
                    </c:extLst>
                    <c:strCache>
                      <c:ptCount val="1"/>
                      <c:pt idx="0">
                        <c:v>Partial Cycle Swaps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'HC Plots Individuals'!$B$26:$E$27</c15:sqref>
                        </c15:formulaRef>
                      </c:ext>
                    </c:extLst>
                    <c:multiLvlStrCache>
                      <c:ptCount val="2"/>
                      <c:lvl>
                        <c:pt idx="0">
                          <c:v>New Method</c:v>
                        </c:pt>
                        <c:pt idx="1">
                          <c:v>New Method</c:v>
                        </c:pt>
                      </c:lvl>
                      <c:lvl/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'HC Plots Individuals'!$B$32:$E$32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0.55208333333333337</c:v>
                      </c:pt>
                      <c:pt idx="1">
                        <c:v>0.1736111111111111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70F-4E80-BBBD-F8F58335A14B}"/>
                  </c:ext>
                </c:extLst>
              </c15:ser>
            </c15:filteredBarSeries>
          </c:ext>
        </c:extLst>
      </c:barChart>
      <c:catAx>
        <c:axId val="35924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245872"/>
        <c:crosses val="autoZero"/>
        <c:auto val="1"/>
        <c:lblAlgn val="ctr"/>
        <c:lblOffset val="100"/>
        <c:noMultiLvlLbl val="0"/>
      </c:catAx>
      <c:valAx>
        <c:axId val="35924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24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Spatial Distance Travelled Per Trial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Sheet2!$V$4:$Y$4</c:f>
                <c:numCache>
                  <c:formatCode>General</c:formatCode>
                  <c:ptCount val="4"/>
                  <c:pt idx="0">
                    <c:v>48.440512960370313</c:v>
                  </c:pt>
                  <c:pt idx="1">
                    <c:v>34.509744057315373</c:v>
                  </c:pt>
                  <c:pt idx="2">
                    <c:v>26.167537535552228</c:v>
                  </c:pt>
                  <c:pt idx="3">
                    <c:v>11.687048488556764</c:v>
                  </c:pt>
                </c:numCache>
              </c:numRef>
            </c:plus>
            <c:minus>
              <c:numRef>
                <c:f>Sheet2!$V$4:$Y$4</c:f>
                <c:numCache>
                  <c:formatCode>General</c:formatCode>
                  <c:ptCount val="4"/>
                  <c:pt idx="0">
                    <c:v>48.440512960370313</c:v>
                  </c:pt>
                  <c:pt idx="1">
                    <c:v>34.509744057315373</c:v>
                  </c:pt>
                  <c:pt idx="2">
                    <c:v>26.167537535552228</c:v>
                  </c:pt>
                  <c:pt idx="3">
                    <c:v>11.687048488556764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Sheet2!$V$2:$Y$2</c:f>
              <c:numCache>
                <c:formatCode>General</c:formatCode>
                <c:ptCount val="4"/>
                <c:pt idx="0">
                  <c:v>622.44481290937222</c:v>
                </c:pt>
                <c:pt idx="1">
                  <c:v>354.0743110779627</c:v>
                </c:pt>
                <c:pt idx="2">
                  <c:v>245.66333773345588</c:v>
                </c:pt>
                <c:pt idx="3">
                  <c:v>183.34711740543958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4E-49EA-8292-A33477DBB5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093624"/>
        <c:axId val="523090672"/>
      </c:lineChart>
      <c:catAx>
        <c:axId val="523093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Trial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090672"/>
        <c:crosses val="autoZero"/>
        <c:auto val="1"/>
        <c:lblAlgn val="ctr"/>
        <c:lblOffset val="100"/>
        <c:noMultiLvlLbl val="0"/>
      </c:catAx>
      <c:valAx>
        <c:axId val="52309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Travelled (meters)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093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Temporal</a:t>
            </a:r>
            <a:r>
              <a:rPr lang="en-US" baseline="0"/>
              <a:t> Distance Travelled Per Trial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Sheet2!$V$9:$Y$9</c:f>
                <c:numCache>
                  <c:formatCode>General</c:formatCode>
                  <c:ptCount val="4"/>
                  <c:pt idx="0">
                    <c:v>59.115167672699052</c:v>
                  </c:pt>
                  <c:pt idx="1">
                    <c:v>51.120029810408319</c:v>
                  </c:pt>
                  <c:pt idx="2">
                    <c:v>32.13114798261951</c:v>
                  </c:pt>
                  <c:pt idx="3">
                    <c:v>29.8774256356878</c:v>
                  </c:pt>
                </c:numCache>
              </c:numRef>
            </c:plus>
            <c:minus>
              <c:numRef>
                <c:f>Sheet2!$V$9:$Y$9</c:f>
                <c:numCache>
                  <c:formatCode>General</c:formatCode>
                  <c:ptCount val="4"/>
                  <c:pt idx="0">
                    <c:v>59.115167672699052</c:v>
                  </c:pt>
                  <c:pt idx="1">
                    <c:v>51.120029810408319</c:v>
                  </c:pt>
                  <c:pt idx="2">
                    <c:v>32.13114798261951</c:v>
                  </c:pt>
                  <c:pt idx="3">
                    <c:v>29.8774256356878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Sheet2!$V$7:$Y$7</c:f>
              <c:numCache>
                <c:formatCode>General</c:formatCode>
                <c:ptCount val="4"/>
                <c:pt idx="0">
                  <c:v>1063.5019176830699</c:v>
                </c:pt>
                <c:pt idx="1">
                  <c:v>662.40630639034885</c:v>
                </c:pt>
                <c:pt idx="2">
                  <c:v>426.26566284267443</c:v>
                </c:pt>
                <c:pt idx="3">
                  <c:v>308.73537591013957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EE-4988-BCC0-B65CA40CD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093624"/>
        <c:axId val="523090672"/>
      </c:lineChart>
      <c:catAx>
        <c:axId val="523093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Trial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090672"/>
        <c:crosses val="autoZero"/>
        <c:auto val="1"/>
        <c:lblAlgn val="ctr"/>
        <c:lblOffset val="100"/>
        <c:noMultiLvlLbl val="0"/>
      </c:catAx>
      <c:valAx>
        <c:axId val="52309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Travelled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093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Space Misplacement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out!$O$298</c:f>
              <c:strCache>
                <c:ptCount val="1"/>
                <c:pt idx="0">
                  <c:v>Space Misplacement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out!$P$300:$S$300</c:f>
                <c:numCache>
                  <c:formatCode>General</c:formatCode>
                  <c:ptCount val="4"/>
                  <c:pt idx="0">
                    <c:v>5.4722170381945556</c:v>
                  </c:pt>
                  <c:pt idx="1">
                    <c:v>6.1559050402437485</c:v>
                  </c:pt>
                  <c:pt idx="2">
                    <c:v>3.2360638512060897</c:v>
                  </c:pt>
                  <c:pt idx="3">
                    <c:v>3.0151604208356835</c:v>
                  </c:pt>
                </c:numCache>
              </c:numRef>
            </c:plus>
            <c:minus>
              <c:numRef>
                <c:f>out!$P$300:$S$300</c:f>
                <c:numCache>
                  <c:formatCode>General</c:formatCode>
                  <c:ptCount val="4"/>
                  <c:pt idx="0">
                    <c:v>5.4722170381945556</c:v>
                  </c:pt>
                  <c:pt idx="1">
                    <c:v>6.1559050402437485</c:v>
                  </c:pt>
                  <c:pt idx="2">
                    <c:v>3.2360638512060897</c:v>
                  </c:pt>
                  <c:pt idx="3">
                    <c:v>3.0151604208356835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out!$P$298:$S$298</c:f>
              <c:numCache>
                <c:formatCode>General</c:formatCode>
                <c:ptCount val="4"/>
                <c:pt idx="0">
                  <c:v>60.611302247530233</c:v>
                </c:pt>
                <c:pt idx="1">
                  <c:v>41.378382920593012</c:v>
                </c:pt>
                <c:pt idx="2">
                  <c:v>22.746679745972326</c:v>
                </c:pt>
                <c:pt idx="3">
                  <c:v>21.0984979392314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39-424E-9203-90AC8D016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1321024"/>
        <c:axId val="441319848"/>
      </c:lineChart>
      <c:catAx>
        <c:axId val="4413210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Trial</a:t>
                </a:r>
              </a:p>
            </c:rich>
          </c:tx>
          <c:overlay val="0"/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319848"/>
        <c:crosses val="autoZero"/>
        <c:auto val="1"/>
        <c:lblAlgn val="ctr"/>
        <c:lblOffset val="100"/>
        <c:noMultiLvlLbl val="0"/>
      </c:catAx>
      <c:valAx>
        <c:axId val="441319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Sum</a:t>
                </a:r>
                <a:r>
                  <a:rPr lang="en-US" b="0" baseline="0"/>
                  <a:t> of Misplacement (meters)</a:t>
                </a:r>
                <a:endParaRPr lang="en-US" b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321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Misplacement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[analysis2.xlsx]out!$O$303</c:f>
              <c:strCache>
                <c:ptCount val="1"/>
                <c:pt idx="0">
                  <c:v>Time Misplacement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[analysis2.xlsx]out!$P$305:$S$305</c:f>
                <c:numCache>
                  <c:formatCode>General</c:formatCode>
                  <c:ptCount val="4"/>
                  <c:pt idx="0">
                    <c:v>7.9858576184677057</c:v>
                  </c:pt>
                  <c:pt idx="1">
                    <c:v>8.8802505285161768</c:v>
                  </c:pt>
                  <c:pt idx="2">
                    <c:v>8.3724751043881636</c:v>
                  </c:pt>
                  <c:pt idx="3">
                    <c:v>7.1798243481215565</c:v>
                  </c:pt>
                </c:numCache>
              </c:numRef>
            </c:plus>
            <c:minus>
              <c:numRef>
                <c:f>[analysis2.xlsx]out!$P$305:$S$305</c:f>
                <c:numCache>
                  <c:formatCode>General</c:formatCode>
                  <c:ptCount val="4"/>
                  <c:pt idx="0">
                    <c:v>7.9858576184677057</c:v>
                  </c:pt>
                  <c:pt idx="1">
                    <c:v>8.8802505285161768</c:v>
                  </c:pt>
                  <c:pt idx="2">
                    <c:v>8.3724751043881636</c:v>
                  </c:pt>
                  <c:pt idx="3">
                    <c:v>7.1798243481215565</c:v>
                  </c:pt>
                </c:numCache>
              </c:numRef>
            </c:minus>
          </c:errBars>
          <c:val>
            <c:numRef>
              <c:f>[analysis2.xlsx]out!$P$303:$S$303</c:f>
              <c:numCache>
                <c:formatCode>General</c:formatCode>
                <c:ptCount val="4"/>
                <c:pt idx="0">
                  <c:v>151.2249259533163</c:v>
                </c:pt>
                <c:pt idx="1">
                  <c:v>87.389208034034894</c:v>
                </c:pt>
                <c:pt idx="2">
                  <c:v>68.597488511476044</c:v>
                </c:pt>
                <c:pt idx="3">
                  <c:v>52.700774658549541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26-4428-8340-63EE477D5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0754528"/>
        <c:axId val="440754920"/>
      </c:lineChart>
      <c:catAx>
        <c:axId val="440754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Trial</a:t>
                </a:r>
              </a:p>
            </c:rich>
          </c:tx>
          <c:overlay val="0"/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754920"/>
        <c:crosses val="autoZero"/>
        <c:auto val="1"/>
        <c:lblAlgn val="ctr"/>
        <c:lblOffset val="100"/>
        <c:noMultiLvlLbl val="0"/>
      </c:catAx>
      <c:valAx>
        <c:axId val="440754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b="0"/>
                  <a:t>Sum</a:t>
                </a:r>
                <a:r>
                  <a:rPr lang="en-US" b="0" baseline="0"/>
                  <a:t> of Misplacement (seconds)</a:t>
                </a:r>
                <a:endParaRPr lang="en-US" b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754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Trial-by-Trial</a:t>
            </a:r>
            <a:r>
              <a:rPr lang="en-US" baseline="0" dirty="0"/>
              <a:t> Identity-Location Errors in </a:t>
            </a:r>
            <a:r>
              <a:rPr lang="en-US" dirty="0"/>
              <a:t>Space vs.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54403815961362"/>
          <c:y val="0.2828174603174603"/>
          <c:w val="0.80359903642181718"/>
          <c:h val="0.513696725409323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Space Only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Sheet1!$B$21:$E$21</c:f>
                <c:numCache>
                  <c:formatCode>General</c:formatCode>
                  <c:ptCount val="4"/>
                  <c:pt idx="0">
                    <c:v>0.15842701082083765</c:v>
                  </c:pt>
                  <c:pt idx="1">
                    <c:v>0.18362707822138999</c:v>
                  </c:pt>
                  <c:pt idx="2">
                    <c:v>0.18054172110950972</c:v>
                  </c:pt>
                  <c:pt idx="3">
                    <c:v>0.19273912753375402</c:v>
                  </c:pt>
                </c:numCache>
              </c:numRef>
            </c:plus>
            <c:minus>
              <c:numRef>
                <c:f>Sheet1!$B$21:$E$21</c:f>
                <c:numCache>
                  <c:formatCode>General</c:formatCode>
                  <c:ptCount val="4"/>
                  <c:pt idx="0">
                    <c:v>0.15842701082083765</c:v>
                  </c:pt>
                  <c:pt idx="1">
                    <c:v>0.18362707822138999</c:v>
                  </c:pt>
                  <c:pt idx="2">
                    <c:v>0.18054172110950972</c:v>
                  </c:pt>
                  <c:pt idx="3">
                    <c:v>0.19273912753375402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Sheet1!$B$19:$E$19</c:f>
              <c:numCache>
                <c:formatCode>General</c:formatCode>
                <c:ptCount val="4"/>
                <c:pt idx="0">
                  <c:v>1.2325581395348837</c:v>
                </c:pt>
                <c:pt idx="1">
                  <c:v>0.67441860465116277</c:v>
                </c:pt>
                <c:pt idx="2">
                  <c:v>0.34883720930232559</c:v>
                </c:pt>
                <c:pt idx="3">
                  <c:v>0.20930232558139536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43-4E05-8CB7-626E8F02C2AD}"/>
            </c:ext>
          </c:extLst>
        </c:ser>
        <c:ser>
          <c:idx val="1"/>
          <c:order val="1"/>
          <c:tx>
            <c:strRef>
              <c:f>Sheet1!$B$23</c:f>
              <c:strCache>
                <c:ptCount val="1"/>
                <c:pt idx="0">
                  <c:v>Time Only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Sheet1!$B$27:$E$27</c:f>
                <c:numCache>
                  <c:formatCode>General</c:formatCode>
                  <c:ptCount val="4"/>
                  <c:pt idx="0">
                    <c:v>0.39409019256987227</c:v>
                  </c:pt>
                  <c:pt idx="1">
                    <c:v>0.37405961288786616</c:v>
                  </c:pt>
                  <c:pt idx="2">
                    <c:v>0.35836789178508821</c:v>
                  </c:pt>
                  <c:pt idx="3">
                    <c:v>0.35597332014110383</c:v>
                  </c:pt>
                </c:numCache>
              </c:numRef>
            </c:plus>
            <c:minus>
              <c:numRef>
                <c:f>Sheet1!$B$27:$E$27</c:f>
                <c:numCache>
                  <c:formatCode>General</c:formatCode>
                  <c:ptCount val="4"/>
                  <c:pt idx="0">
                    <c:v>0.39409019256987227</c:v>
                  </c:pt>
                  <c:pt idx="1">
                    <c:v>0.37405961288786616</c:v>
                  </c:pt>
                  <c:pt idx="2">
                    <c:v>0.35836789178508821</c:v>
                  </c:pt>
                  <c:pt idx="3">
                    <c:v>0.35597332014110383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Sheet1!$B$25:$E$25</c:f>
              <c:numCache>
                <c:formatCode>General</c:formatCode>
                <c:ptCount val="4"/>
                <c:pt idx="0">
                  <c:v>5.5348837209302326</c:v>
                </c:pt>
                <c:pt idx="1">
                  <c:v>4.8372093023255811</c:v>
                </c:pt>
                <c:pt idx="2">
                  <c:v>4.0930232558139537</c:v>
                </c:pt>
                <c:pt idx="3">
                  <c:v>3.4883720930232558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43-4E05-8CB7-626E8F02C2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3394768"/>
        <c:axId val="440820464"/>
      </c:lineChart>
      <c:catAx>
        <c:axId val="43339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</a:t>
                </a:r>
              </a:p>
            </c:rich>
          </c:tx>
          <c:layout>
            <c:manualLayout>
              <c:xMode val="edge"/>
              <c:yMode val="edge"/>
              <c:x val="0.51117612866884787"/>
              <c:y val="0.840951756030496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820464"/>
        <c:crosses val="autoZero"/>
        <c:auto val="1"/>
        <c:lblAlgn val="ctr"/>
        <c:lblOffset val="100"/>
        <c:noMultiLvlLbl val="0"/>
      </c:catAx>
      <c:valAx>
        <c:axId val="44082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 dirty="0">
                    <a:effectLst/>
                  </a:rPr>
                  <a:t>Number of Identity-Location Errors</a:t>
                </a:r>
                <a:endParaRPr lang="en-US" sz="10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39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Overall Identity-Location Errors in Space vs.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B27-40A3-BC8E-BC2A0A22255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48-4F31-81EA-643E780703C1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Sheet1!$B$12:$C$12</c:f>
                <c:numCache>
                  <c:formatCode>General</c:formatCode>
                  <c:ptCount val="2"/>
                  <c:pt idx="0">
                    <c:v>0.18039168466941771</c:v>
                  </c:pt>
                  <c:pt idx="1">
                    <c:v>0.37299613226108141</c:v>
                  </c:pt>
                </c:numCache>
              </c:numRef>
            </c:plus>
            <c:minus>
              <c:numRef>
                <c:f>Sheet1!$B$12:$C$12</c:f>
                <c:numCache>
                  <c:formatCode>General</c:formatCode>
                  <c:ptCount val="2"/>
                  <c:pt idx="0">
                    <c:v>0.18039168466941771</c:v>
                  </c:pt>
                  <c:pt idx="1">
                    <c:v>0.37299613226108141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Sheet1!$B$8:$C$9</c:f>
              <c:strCache>
                <c:ptCount val="2"/>
                <c:pt idx="0">
                  <c:v>Space Only</c:v>
                </c:pt>
                <c:pt idx="1">
                  <c:v>Time Only</c:v>
                </c:pt>
              </c:strCache>
            </c:strRef>
          </c:cat>
          <c:val>
            <c:numRef>
              <c:f>Sheet1!$B$10:$C$10</c:f>
              <c:numCache>
                <c:formatCode>General</c:formatCode>
                <c:ptCount val="2"/>
                <c:pt idx="0">
                  <c:v>0.61627906976744184</c:v>
                </c:pt>
                <c:pt idx="1">
                  <c:v>4.4883720930232558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48-4F31-81EA-643E780703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93720"/>
        <c:axId val="43879489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Sheet1!$A$11</c15:sqref>
                        </c15:formulaRef>
                      </c:ext>
                    </c:extLst>
                    <c:strCache>
                      <c:ptCount val="1"/>
                      <c:pt idx="0">
                        <c:v>STD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Sheet1!$B$8:$C$9</c15:sqref>
                        </c15:formulaRef>
                      </c:ext>
                    </c:extLst>
                    <c:strCache>
                      <c:ptCount val="2"/>
                      <c:pt idx="0">
                        <c:v>Space Only</c:v>
                      </c:pt>
                      <c:pt idx="1">
                        <c:v>Time Only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Sheet1!$B$11:$C$11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1.1829073825149783</c:v>
                      </c:pt>
                      <c:pt idx="1">
                        <c:v>2.4458992071044596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C648-4F31-81EA-643E780703C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Sheet1!$A$12</c15:sqref>
                        </c15:formulaRef>
                      </c:ext>
                    </c:extLst>
                    <c:strCache>
                      <c:ptCount val="1"/>
                      <c:pt idx="0">
                        <c:v>STE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Sheet1!$B$8:$C$9</c15:sqref>
                        </c15:formulaRef>
                      </c:ext>
                    </c:extLst>
                    <c:strCache>
                      <c:ptCount val="2"/>
                      <c:pt idx="0">
                        <c:v>Space Only</c:v>
                      </c:pt>
                      <c:pt idx="1">
                        <c:v>Time Only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Sheet1!$B$12:$C$12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0.18039168466941771</c:v>
                      </c:pt>
                      <c:pt idx="1">
                        <c:v>0.37299613226108141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648-4F31-81EA-643E780703C1}"/>
                  </c:ext>
                </c:extLst>
              </c15:ser>
            </c15:filteredBarSeries>
          </c:ext>
        </c:extLst>
      </c:barChart>
      <c:catAx>
        <c:axId val="438793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794896"/>
        <c:crosses val="autoZero"/>
        <c:auto val="1"/>
        <c:lblAlgn val="ctr"/>
        <c:lblOffset val="100"/>
        <c:noMultiLvlLbl val="0"/>
      </c:catAx>
      <c:valAx>
        <c:axId val="43879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Identity-Location Errors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793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 dirty="0">
                <a:effectLst/>
              </a:rPr>
              <a:t>Identity-location errors</a:t>
            </a:r>
            <a:r>
              <a:rPr lang="en-US" baseline="0" dirty="0"/>
              <a:t> Within vs. Across Context by Trial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53338366950705"/>
          <c:y val="0.215"/>
          <c:w val="0.77760969091192367"/>
          <c:h val="0.524470066241719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Within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Sheet1!$B$37:$E$37</c:f>
                <c:numCache>
                  <c:formatCode>General</c:formatCode>
                  <c:ptCount val="4"/>
                  <c:pt idx="0">
                    <c:v>4.2475539999999999E-2</c:v>
                  </c:pt>
                  <c:pt idx="1">
                    <c:v>5.7421899999999998E-2</c:v>
                  </c:pt>
                  <c:pt idx="2">
                    <c:v>5.3505320000000002E-2</c:v>
                  </c:pt>
                  <c:pt idx="3">
                    <c:v>5.7388559999999998E-2</c:v>
                  </c:pt>
                </c:numCache>
              </c:numRef>
            </c:plus>
            <c:minus>
              <c:numRef>
                <c:f>Sheet1!$B$37:$E$37</c:f>
                <c:numCache>
                  <c:formatCode>General</c:formatCode>
                  <c:ptCount val="4"/>
                  <c:pt idx="0">
                    <c:v>4.2475539999999999E-2</c:v>
                  </c:pt>
                  <c:pt idx="1">
                    <c:v>5.7421899999999998E-2</c:v>
                  </c:pt>
                  <c:pt idx="2">
                    <c:v>5.3505320000000002E-2</c:v>
                  </c:pt>
                  <c:pt idx="3">
                    <c:v>5.7388559999999998E-2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Sheet1!$B$33:$E$33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Sheet1!$B$35:$E$35</c:f>
              <c:numCache>
                <c:formatCode>General</c:formatCode>
                <c:ptCount val="4"/>
                <c:pt idx="0">
                  <c:v>0.25</c:v>
                </c:pt>
                <c:pt idx="1">
                  <c:v>0.41153845999999999</c:v>
                </c:pt>
                <c:pt idx="2">
                  <c:v>0.65945946</c:v>
                </c:pt>
                <c:pt idx="3">
                  <c:v>0.64141413999999997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F6-4A9C-B01D-CDF3FF1CA377}"/>
            </c:ext>
          </c:extLst>
        </c:ser>
        <c:ser>
          <c:idx val="3"/>
          <c:order val="1"/>
          <c:tx>
            <c:strRef>
              <c:f>Sheet1!$B$41</c:f>
              <c:strCache>
                <c:ptCount val="1"/>
                <c:pt idx="0">
                  <c:v>Across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Sheet1!$B$44:$E$44</c:f>
                <c:numCache>
                  <c:formatCode>General</c:formatCode>
                  <c:ptCount val="4"/>
                  <c:pt idx="0">
                    <c:v>4.2475539999999999E-2</c:v>
                  </c:pt>
                  <c:pt idx="1">
                    <c:v>5.7421899999999998E-2</c:v>
                  </c:pt>
                  <c:pt idx="2">
                    <c:v>5.3505320000000002E-2</c:v>
                  </c:pt>
                  <c:pt idx="3">
                    <c:v>5.7388559999999998E-2</c:v>
                  </c:pt>
                </c:numCache>
              </c:numRef>
            </c:plus>
            <c:minus>
              <c:numRef>
                <c:f>Sheet1!$B$44:$E$44</c:f>
                <c:numCache>
                  <c:formatCode>General</c:formatCode>
                  <c:ptCount val="4"/>
                  <c:pt idx="0">
                    <c:v>4.2475539999999999E-2</c:v>
                  </c:pt>
                  <c:pt idx="1">
                    <c:v>5.7421899999999998E-2</c:v>
                  </c:pt>
                  <c:pt idx="2">
                    <c:v>5.3505320000000002E-2</c:v>
                  </c:pt>
                  <c:pt idx="3">
                    <c:v>5.7388559999999998E-2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Sheet1!$B$33:$E$33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Sheet1!$B$42:$E$42</c:f>
              <c:numCache>
                <c:formatCode>General</c:formatCode>
                <c:ptCount val="4"/>
                <c:pt idx="0">
                  <c:v>0.75</c:v>
                </c:pt>
                <c:pt idx="1">
                  <c:v>0.58846153999999995</c:v>
                </c:pt>
                <c:pt idx="2">
                  <c:v>0.34054054</c:v>
                </c:pt>
                <c:pt idx="3">
                  <c:v>0.35858585999999998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F6-4A9C-B01D-CDF3FF1CA377}"/>
            </c:ext>
          </c:extLst>
        </c:ser>
        <c:ser>
          <c:idx val="1"/>
          <c:order val="2"/>
          <c:tx>
            <c:v>Within Chance</c:v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Sheet1!$B$33:$E$33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Sheet1!$B$38:$E$38</c:f>
              <c:numCache>
                <c:formatCode>General</c:formatCode>
                <c:ptCount val="4"/>
                <c:pt idx="0">
                  <c:v>0.14285714285714285</c:v>
                </c:pt>
                <c:pt idx="1">
                  <c:v>0.14285714285714285</c:v>
                </c:pt>
                <c:pt idx="2">
                  <c:v>0.14285714285714285</c:v>
                </c:pt>
                <c:pt idx="3">
                  <c:v>0.14285714285714285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F6-4A9C-B01D-CDF3FF1CA377}"/>
            </c:ext>
          </c:extLst>
        </c:ser>
        <c:ser>
          <c:idx val="2"/>
          <c:order val="3"/>
          <c:tx>
            <c:v>Across Chance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Sheet1!$B$33:$E$33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Sheet1!$B$39:$E$39</c:f>
              <c:numCache>
                <c:formatCode>General</c:formatCode>
                <c:ptCount val="4"/>
                <c:pt idx="0">
                  <c:v>0.85714285714285721</c:v>
                </c:pt>
                <c:pt idx="1">
                  <c:v>0.85714285714285721</c:v>
                </c:pt>
                <c:pt idx="2">
                  <c:v>0.85714285714285721</c:v>
                </c:pt>
                <c:pt idx="3">
                  <c:v>0.85714285714285721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F6-4A9C-B01D-CDF3FF1CA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1424176"/>
        <c:axId val="551424568"/>
      </c:lineChart>
      <c:catAx>
        <c:axId val="55142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</a:t>
                </a:r>
              </a:p>
            </c:rich>
          </c:tx>
          <c:layout>
            <c:manualLayout>
              <c:xMode val="edge"/>
              <c:yMode val="edge"/>
              <c:x val="0.5165603015376502"/>
              <c:y val="0.78390763654543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424568"/>
        <c:crosses val="autoZero"/>
        <c:auto val="1"/>
        <c:lblAlgn val="ctr"/>
        <c:lblOffset val="100"/>
        <c:noMultiLvlLbl val="0"/>
      </c:catAx>
      <c:valAx>
        <c:axId val="551424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Proportion of Items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424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 dirty="0">
                <a:effectLst/>
              </a:rPr>
              <a:t>Identity-location errors </a:t>
            </a:r>
            <a:r>
              <a:rPr lang="en-US" dirty="0"/>
              <a:t>Within</a:t>
            </a:r>
            <a:r>
              <a:rPr lang="en-US" baseline="0" dirty="0"/>
              <a:t> vs. Across Context by Trial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Within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Sheet1!$B$53:$E$53</c:f>
                <c:numCache>
                  <c:formatCode>General</c:formatCode>
                  <c:ptCount val="4"/>
                  <c:pt idx="0">
                    <c:v>0.16306088988967918</c:v>
                  </c:pt>
                  <c:pt idx="1">
                    <c:v>0.22096581080410801</c:v>
                  </c:pt>
                  <c:pt idx="2">
                    <c:v>0.21993885337513178</c:v>
                  </c:pt>
                  <c:pt idx="3">
                    <c:v>0.23190823195902371</c:v>
                  </c:pt>
                </c:numCache>
              </c:numRef>
            </c:plus>
            <c:minus>
              <c:numRef>
                <c:f>Sheet1!$B$53:$E$53</c:f>
                <c:numCache>
                  <c:formatCode>General</c:formatCode>
                  <c:ptCount val="4"/>
                  <c:pt idx="0">
                    <c:v>0.16306088988967918</c:v>
                  </c:pt>
                  <c:pt idx="1">
                    <c:v>0.22096581080410801</c:v>
                  </c:pt>
                  <c:pt idx="2">
                    <c:v>0.21993885337513178</c:v>
                  </c:pt>
                  <c:pt idx="3">
                    <c:v>0.23190823195902371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Sheet1!$B$51:$E$51</c:f>
              <c:numCache>
                <c:formatCode>General</c:formatCode>
                <c:ptCount val="4"/>
                <c:pt idx="0">
                  <c:v>0.86046511627906974</c:v>
                </c:pt>
                <c:pt idx="1">
                  <c:v>1.3953488372093024</c:v>
                </c:pt>
                <c:pt idx="2">
                  <c:v>1.6744186046511629</c:v>
                </c:pt>
                <c:pt idx="3">
                  <c:v>1.3255813953488371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CE-433A-AD79-76A23790718E}"/>
            </c:ext>
          </c:extLst>
        </c:ser>
        <c:ser>
          <c:idx val="1"/>
          <c:order val="1"/>
          <c:tx>
            <c:v>Across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Sheet1!$B$53:$E$53</c:f>
                <c:numCache>
                  <c:formatCode>General</c:formatCode>
                  <c:ptCount val="4"/>
                  <c:pt idx="0">
                    <c:v>0.16306088988967918</c:v>
                  </c:pt>
                  <c:pt idx="1">
                    <c:v>0.22096581080410801</c:v>
                  </c:pt>
                  <c:pt idx="2">
                    <c:v>0.21993885337513178</c:v>
                  </c:pt>
                  <c:pt idx="3">
                    <c:v>0.23190823195902371</c:v>
                  </c:pt>
                </c:numCache>
              </c:numRef>
            </c:plus>
            <c:minus>
              <c:numRef>
                <c:f>Sheet1!$B$53:$E$53</c:f>
                <c:numCache>
                  <c:formatCode>General</c:formatCode>
                  <c:ptCount val="4"/>
                  <c:pt idx="0">
                    <c:v>0.16306088988967918</c:v>
                  </c:pt>
                  <c:pt idx="1">
                    <c:v>0.22096581080410801</c:v>
                  </c:pt>
                  <c:pt idx="2">
                    <c:v>0.21993885337513178</c:v>
                  </c:pt>
                  <c:pt idx="3">
                    <c:v>0.23190823195902371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Sheet1!$B$52:$E$52</c:f>
              <c:numCache>
                <c:formatCode>General</c:formatCode>
                <c:ptCount val="4"/>
                <c:pt idx="0">
                  <c:v>2.9302325581395348</c:v>
                </c:pt>
                <c:pt idx="1">
                  <c:v>2.0232558139534884</c:v>
                </c:pt>
                <c:pt idx="2">
                  <c:v>1.1395348837209303</c:v>
                </c:pt>
                <c:pt idx="3">
                  <c:v>0.88372093023255816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CE-433A-AD79-76A237907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9943528"/>
        <c:axId val="489944184"/>
      </c:lineChart>
      <c:catAx>
        <c:axId val="489943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944184"/>
        <c:crosses val="autoZero"/>
        <c:auto val="1"/>
        <c:lblAlgn val="ctr"/>
        <c:lblOffset val="100"/>
        <c:noMultiLvlLbl val="0"/>
      </c:catAx>
      <c:valAx>
        <c:axId val="489944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Items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943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Trial-by-Trial Context Boundary Effects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out!$AB$298</c:f>
              <c:strCache>
                <c:ptCount val="1"/>
                <c:pt idx="0">
                  <c:v>Across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out!$AC$300:$AF$300</c:f>
                <c:numCache>
                  <c:formatCode>General</c:formatCode>
                  <c:ptCount val="4"/>
                  <c:pt idx="0">
                    <c:v>0.20832121191851771</c:v>
                  </c:pt>
                  <c:pt idx="1">
                    <c:v>0.12778506002817019</c:v>
                  </c:pt>
                  <c:pt idx="2">
                    <c:v>9.9839177482572025E-2</c:v>
                  </c:pt>
                  <c:pt idx="3">
                    <c:v>9.7008017465415652E-2</c:v>
                  </c:pt>
                </c:numCache>
              </c:numRef>
            </c:plus>
            <c:minus>
              <c:numRef>
                <c:f>out!$AC$300:$AF$300</c:f>
                <c:numCache>
                  <c:formatCode>General</c:formatCode>
                  <c:ptCount val="4"/>
                  <c:pt idx="0">
                    <c:v>0.20832121191851771</c:v>
                  </c:pt>
                  <c:pt idx="1">
                    <c:v>0.12778506002817019</c:v>
                  </c:pt>
                  <c:pt idx="2">
                    <c:v>9.9839177482572025E-2</c:v>
                  </c:pt>
                  <c:pt idx="3">
                    <c:v>9.7008017465415652E-2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out!$AC$296:$AF$296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out!$AC$298:$AF$298</c:f>
              <c:numCache>
                <c:formatCode>General</c:formatCode>
                <c:ptCount val="4"/>
                <c:pt idx="0">
                  <c:v>0.40975168292081254</c:v>
                </c:pt>
                <c:pt idx="1">
                  <c:v>0.80542427395967842</c:v>
                </c:pt>
                <c:pt idx="2">
                  <c:v>0.816423117546486</c:v>
                </c:pt>
                <c:pt idx="3">
                  <c:v>0.48466854291210848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75-42EC-9B1B-D0DE79290884}"/>
            </c:ext>
          </c:extLst>
        </c:ser>
        <c:ser>
          <c:idx val="1"/>
          <c:order val="1"/>
          <c:tx>
            <c:strRef>
              <c:f>out!$AB$303</c:f>
              <c:strCache>
                <c:ptCount val="1"/>
                <c:pt idx="0">
                  <c:v>Within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out!$AC$305:$AF$305</c:f>
                <c:numCache>
                  <c:formatCode>General</c:formatCode>
                  <c:ptCount val="4"/>
                  <c:pt idx="0">
                    <c:v>9.8021086999697096E-2</c:v>
                  </c:pt>
                  <c:pt idx="1">
                    <c:v>0.10896436902843787</c:v>
                  </c:pt>
                  <c:pt idx="2">
                    <c:v>7.9526129166559656E-2</c:v>
                  </c:pt>
                  <c:pt idx="3">
                    <c:v>6.7168580643159226E-2</c:v>
                  </c:pt>
                </c:numCache>
              </c:numRef>
            </c:plus>
            <c:minus>
              <c:numRef>
                <c:f>out!$AC$305:$AF$305</c:f>
                <c:numCache>
                  <c:formatCode>General</c:formatCode>
                  <c:ptCount val="4"/>
                  <c:pt idx="0">
                    <c:v>9.8021086999697096E-2</c:v>
                  </c:pt>
                  <c:pt idx="1">
                    <c:v>0.10896436902843787</c:v>
                  </c:pt>
                  <c:pt idx="2">
                    <c:v>7.9526129166559656E-2</c:v>
                  </c:pt>
                  <c:pt idx="3">
                    <c:v>6.7168580643159226E-2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out!$AC$296:$AF$296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out!$AC$303:$AF$303</c:f>
              <c:numCache>
                <c:formatCode>General</c:formatCode>
                <c:ptCount val="4"/>
                <c:pt idx="0">
                  <c:v>-0.3238109310465388</c:v>
                </c:pt>
                <c:pt idx="1">
                  <c:v>-0.1019282072058586</c:v>
                </c:pt>
                <c:pt idx="2">
                  <c:v>-0.20866907393458922</c:v>
                </c:pt>
                <c:pt idx="3">
                  <c:v>-0.15420961274859502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75-42EC-9B1B-D0DE79290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9867320"/>
        <c:axId val="559858792"/>
      </c:lineChart>
      <c:catAx>
        <c:axId val="559867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858792"/>
        <c:crosses val="autoZero"/>
        <c:auto val="1"/>
        <c:lblAlgn val="ctr"/>
        <c:lblOffset val="100"/>
        <c:noMultiLvlLbl val="0"/>
      </c:catAx>
      <c:valAx>
        <c:axId val="559858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Normalized Distance</a:t>
                </a:r>
                <a:r>
                  <a:rPr lang="en-US" baseline="0" dirty="0"/>
                  <a:t> </a:t>
                </a:r>
                <a:br>
                  <a:rPr lang="en-US" baseline="0" dirty="0"/>
                </a:br>
                <a:r>
                  <a:rPr lang="en-US" baseline="0" dirty="0"/>
                  <a:t>(0 is perfect accuracy)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867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Temporal Context Boundary Effect</a:t>
            </a:r>
            <a:br>
              <a:rPr lang="en-US"/>
            </a:br>
            <a:r>
              <a:rPr lang="en-US"/>
              <a:t>(excluding</a:t>
            </a:r>
            <a:r>
              <a:rPr lang="en-US" baseline="0"/>
              <a:t> incorrect context)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21A-4801-B357-2EB5C2EC519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A0-49C0-818B-40179C714F40}"/>
              </c:ext>
            </c:extLst>
          </c:dPt>
          <c:errBars>
            <c:errBarType val="both"/>
            <c:errValType val="cust"/>
            <c:noEndCap val="0"/>
            <c:plus>
              <c:numRef>
                <c:f>out!$O$293:$P$293</c:f>
                <c:numCache>
                  <c:formatCode>General</c:formatCode>
                  <c:ptCount val="2"/>
                  <c:pt idx="0">
                    <c:v>0.16832354538334535</c:v>
                  </c:pt>
                  <c:pt idx="1">
                    <c:v>0.12593635607619608</c:v>
                  </c:pt>
                </c:numCache>
              </c:numRef>
            </c:plus>
            <c:minus>
              <c:numRef>
                <c:f>out!$O$293:$P$293</c:f>
                <c:numCache>
                  <c:formatCode>General</c:formatCode>
                  <c:ptCount val="2"/>
                  <c:pt idx="0">
                    <c:v>0.16832354538334535</c:v>
                  </c:pt>
                  <c:pt idx="1">
                    <c:v>0.12593635607619608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out!$O$290:$P$290</c:f>
              <c:strCache>
                <c:ptCount val="2"/>
                <c:pt idx="0">
                  <c:v>Across</c:v>
                </c:pt>
                <c:pt idx="1">
                  <c:v>Within</c:v>
                </c:pt>
              </c:strCache>
            </c:strRef>
          </c:cat>
          <c:val>
            <c:numRef>
              <c:f>out!$O$291:$P$291</c:f>
              <c:numCache>
                <c:formatCode>General</c:formatCode>
                <c:ptCount val="2"/>
                <c:pt idx="0">
                  <c:v>0.65185734309895715</c:v>
                </c:pt>
                <c:pt idx="1">
                  <c:v>-0.18137037040944148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A0-49C0-818B-40179C714F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9772328"/>
        <c:axId val="349772656"/>
      </c:barChart>
      <c:catAx>
        <c:axId val="349772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772656"/>
        <c:crosses val="autoZero"/>
        <c:auto val="1"/>
        <c:lblAlgn val="ctr"/>
        <c:lblOffset val="100"/>
        <c:noMultiLvlLbl val="0"/>
      </c:catAx>
      <c:valAx>
        <c:axId val="349772656"/>
        <c:scaling>
          <c:orientation val="minMax"/>
          <c:max val="1"/>
          <c:min val="-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 dirty="0">
                    <a:effectLst/>
                  </a:rPr>
                  <a:t>Normalized Distance </a:t>
                </a:r>
                <a:br>
                  <a:rPr lang="en-US" sz="1000" b="0" i="0" baseline="0" dirty="0">
                    <a:effectLst/>
                  </a:rPr>
                </a:br>
                <a:r>
                  <a:rPr lang="en-US" sz="1000" b="0" i="0" baseline="0" dirty="0">
                    <a:effectLst/>
                  </a:rPr>
                  <a:t>(0 is perfect accuracy)</a:t>
                </a:r>
                <a:endParaRPr lang="en-US" sz="10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772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E72C-34C4-46F9-9A06-105FB762551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1EB16-1361-4B75-AD30-885E1AEA6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12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comparison is from my data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F5BEB-431E-42FC-8FD2-A69DA2BF86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A4600-3CCF-4EAA-981D-55FFCABDCC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58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A4600-3CCF-4EAA-981D-55FFCABDCC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8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A4600-3CCF-4EAA-981D-55FFCABDCC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988B-BEDE-441B-B614-009577AB0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1E736-7915-4B0B-AA97-22434A4D2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2EF6B-DB21-4C9B-8382-065D1182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7E1C-ADAB-4337-B5EF-1B9C0A87C80A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B7288-47DC-4411-A7BD-FD70ECA8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E4878-2F3D-4B03-BD58-85D2A4C7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4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11FD-2662-4CBE-ABC2-7F253C1C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C2188-801B-4549-9F0E-75B905F07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4EF7B-7DCF-4011-B84C-D97D8413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84EFE-BDE9-40A1-BCC2-7FFBFFE9DA53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9B49-287B-4B5D-A88E-326E3105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392D5-8ABC-42AF-94EF-29C66CA1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5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286096-6563-4695-9949-9A4D1A1E3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204F2-5FDB-493F-A00B-3C9B7439A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6B8E-FCCF-4453-8ED1-4C5E3F59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B622-37FE-417C-B690-A9B1B9A76AE8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5B9D7-2265-4C81-8349-4280A1DE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D1F02-3611-4E60-BD46-DD12EFB2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4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8E64-6BDB-4842-9343-A88C7DF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BFFF-5B7D-4E92-87CE-7D342F83B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D72E7-2461-4CAD-8639-129678FD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C29-3A86-4D93-B5D6-E51A1C5B4D6F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7AF2A-71BD-4B2C-B4D5-69E9534C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E5E77-EED0-4D71-B414-4444808A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02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036A-7A6C-4720-A496-9E763D20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CE459-954B-40D2-BB3E-A88B55365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6C3C9-22B3-44BA-A39E-54828BB4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7D4C-DB99-41EF-B1D1-6981F0686241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5929E-EA7B-40FE-A738-824A821B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3BF72-8576-41F5-AA63-5F0A9D94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8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97C0-A776-4B30-B52C-AA89C4EE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2D93-546E-4D73-9FDB-07A904515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8C35E-8AE3-4AC8-936A-D9515F3AC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EFC3E-B746-4068-899B-E9260524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AD2D-CE41-4B8F-9060-12C26DCB1352}" type="datetime1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A224B-87D3-4CCC-8FEE-5DCEEB6B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14A67-E214-43C0-83E1-A3ED8B70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4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4675-DA8C-424F-ADA8-E5EB531D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D106C-7001-446F-A5A3-437B90F09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F3DE8-0DC4-4B80-9866-CAF41C6B9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B2BD4-BB22-4BD3-B837-FB1D5C496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B77CA-9090-436D-935E-E6B1007B2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A19CC-B140-44C4-B290-00852065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571-1853-4BAE-9DD4-C364A1758CA6}" type="datetime1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864B78-0585-4585-80F3-1321A29E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BFF36-2316-4F3B-AF27-F9589BE7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3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78C3-352C-40CE-A0D2-966F8A15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41124-3A8D-4B12-8F09-5F404D04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220E-9061-4864-B5D5-9F8D501E4426}" type="datetime1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148E9-E37E-4C7F-A093-1B552C13A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19809-9E8A-4033-93AC-59B25792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D6A8E-507F-413E-98D2-EB5B9E78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1E6CA-C9D8-4868-85D1-8A2ACC8F1C87}" type="datetime1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FCD4A-062E-4161-8E44-E2F5C6C3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D1371-5A13-4990-9A8A-683B978D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341D-2ABB-4415-8B70-721D99DA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28A02-02CE-42AF-8ED1-2AF35EE68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F0215-0FD8-4382-AFD9-A8E7459B9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DCD73-C4F6-4B98-BE10-324B2F7D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0780-5816-4FDC-984A-F0620F84590B}" type="datetime1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611CA-1A62-48CC-8BC4-CAE48622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10177-D4ED-4364-B7F4-7087D140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34A1-5BC9-4A3E-823C-0C46BA2A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A78AB-F9AA-4A92-9BDB-554ED5CBF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77747-22FB-412D-8E8C-E4CDF2458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3025D-24C1-4209-9C7D-21256B73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08D5-4540-4847-AA0E-D5C125E78480}" type="datetime1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FBC87-4433-43B9-B88B-F6A96105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CB1AD-E099-444D-9C3F-867E9096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30000"/>
              </a:schemeClr>
            </a:gs>
            <a:gs pos="74000">
              <a:schemeClr val="accent1">
                <a:lumMod val="45000"/>
                <a:lumOff val="55000"/>
                <a:alpha val="10000"/>
              </a:schemeClr>
            </a:gs>
            <a:gs pos="83000">
              <a:schemeClr val="accent1">
                <a:lumMod val="45000"/>
                <a:lumOff val="55000"/>
                <a:alpha val="10000"/>
              </a:schemeClr>
            </a:gs>
            <a:gs pos="100000">
              <a:schemeClr val="accent1">
                <a:lumMod val="30000"/>
                <a:lumOff val="70000"/>
                <a:alpha val="3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44DCB-0A74-40B6-8ECF-ADBFCE56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3228D-B9CC-4428-80DC-91A9166C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A527F-BBA0-4BF3-906B-F4A6A01EE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B56AF-EDFC-481E-ADD5-DD40AC8865CE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6EEFD-EBFD-4225-85D2-0C225FA03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DB7E8-527F-43CA-A3CE-4276B5F4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C2D97-6537-4AC2-9E7A-0ADE7F6F2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9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32.svg"/><Relationship Id="rId5" Type="http://schemas.openxmlformats.org/officeDocument/2006/relationships/image" Target="../media/image22.pn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1.svg"/><Relationship Id="rId21" Type="http://schemas.openxmlformats.org/officeDocument/2006/relationships/image" Target="../media/image29.png"/><Relationship Id="rId7" Type="http://schemas.openxmlformats.org/officeDocument/2006/relationships/image" Target="../media/image25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3.sv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30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7" Type="http://schemas.openxmlformats.org/officeDocument/2006/relationships/image" Target="../media/image72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6.png"/><Relationship Id="rId2" Type="http://schemas.openxmlformats.org/officeDocument/2006/relationships/video" Target="../media/media6.gif"/><Relationship Id="rId1" Type="http://schemas.microsoft.com/office/2007/relationships/media" Target="../media/media6.gif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30000"/>
              </a:schemeClr>
            </a:gs>
            <a:gs pos="75000">
              <a:schemeClr val="accent1">
                <a:lumMod val="45000"/>
                <a:lumOff val="55000"/>
                <a:alpha val="10000"/>
              </a:schemeClr>
            </a:gs>
            <a:gs pos="87000">
              <a:schemeClr val="accent1">
                <a:lumMod val="45000"/>
                <a:lumOff val="55000"/>
                <a:alpha val="10000"/>
              </a:schemeClr>
            </a:gs>
            <a:gs pos="100000">
              <a:schemeClr val="accent1">
                <a:lumMod val="30000"/>
                <a:lumOff val="70000"/>
                <a:alpha val="3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379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Spatiotemporal Reconstruction,  Navigation, and Relational Memory in the Hippocampus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17609"/>
            <a:ext cx="9144000" cy="1655762"/>
          </a:xfrm>
        </p:spPr>
        <p:txBody>
          <a:bodyPr/>
          <a:lstStyle/>
          <a:p>
            <a:r>
              <a:rPr lang="en-US" dirty="0"/>
              <a:t>Kevin Horecka, December 1</a:t>
            </a:r>
            <a:r>
              <a:rPr lang="en-US" baseline="30000" dirty="0"/>
              <a:t>st</a:t>
            </a:r>
            <a:r>
              <a:rPr lang="en-US" dirty="0"/>
              <a:t>, 2017 Preliminary Examination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800DC7-F4AB-4357-82C4-42D91FAC77A2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4B0D19-D498-4C51-9CD2-C36417FED859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3577FC-8898-4234-9104-C4DCB84404E8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141ADA-23A7-4197-BB6A-830AEA6534C4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77FD7F-EBBC-4477-BC8A-170D27F85FE4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496D85-9E66-42F3-B754-3E87BD5E313E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905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2B42200-EB6D-45D5-BFCF-A0AFC3C895B4}"/>
              </a:ext>
            </a:extLst>
          </p:cNvPr>
          <p:cNvSpPr/>
          <p:nvPr/>
        </p:nvSpPr>
        <p:spPr>
          <a:xfrm>
            <a:off x="6416487" y="2039731"/>
            <a:ext cx="3903170" cy="2675433"/>
          </a:xfrm>
          <a:prstGeom prst="rect">
            <a:avLst/>
          </a:prstGeom>
          <a:solidFill>
            <a:srgbClr val="4472C4">
              <a:alpha val="10196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Episodes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E0ADE-62E8-46E4-A4F8-B0B20AA1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pic>
        <p:nvPicPr>
          <p:cNvPr id="9" name="Graphic 8" descr="Thermometer">
            <a:extLst>
              <a:ext uri="{FF2B5EF4-FFF2-40B4-BE49-F238E27FC236}">
                <a16:creationId xmlns:a16="http://schemas.microsoft.com/office/drawing/2014/main" id="{499961F0-56E3-4B69-9064-E225B89BD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29" y="2496179"/>
            <a:ext cx="914400" cy="914400"/>
          </a:xfrm>
          <a:prstGeom prst="rect">
            <a:avLst/>
          </a:prstGeom>
        </p:spPr>
      </p:pic>
      <p:pic>
        <p:nvPicPr>
          <p:cNvPr id="11" name="Graphic 10" descr="City">
            <a:extLst>
              <a:ext uri="{FF2B5EF4-FFF2-40B4-BE49-F238E27FC236}">
                <a16:creationId xmlns:a16="http://schemas.microsoft.com/office/drawing/2014/main" id="{AD9F4698-C5A3-4CC6-AB56-B37CE31FB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3485" y="4626405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164B54-A9DA-495C-997F-F0AA393A3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742" y="2221418"/>
            <a:ext cx="4001058" cy="331516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6C78436-D42F-43E2-ADF9-A88C89DE36DC}"/>
              </a:ext>
            </a:extLst>
          </p:cNvPr>
          <p:cNvGrpSpPr/>
          <p:nvPr/>
        </p:nvGrpSpPr>
        <p:grpSpPr>
          <a:xfrm>
            <a:off x="6738256" y="2179525"/>
            <a:ext cx="2394857" cy="914400"/>
            <a:chOff x="6096000" y="1690687"/>
            <a:chExt cx="2394857" cy="9144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1A04CE-C207-4E7D-B73E-5E3BD9D1AFA9}"/>
                </a:ext>
              </a:extLst>
            </p:cNvPr>
            <p:cNvSpPr/>
            <p:nvPr/>
          </p:nvSpPr>
          <p:spPr>
            <a:xfrm>
              <a:off x="6096000" y="1690687"/>
              <a:ext cx="2394857" cy="91440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      Space</a:t>
              </a:r>
            </a:p>
          </p:txBody>
        </p:sp>
        <p:pic>
          <p:nvPicPr>
            <p:cNvPr id="16" name="Graphic 15" descr="Map with pin">
              <a:extLst>
                <a:ext uri="{FF2B5EF4-FFF2-40B4-BE49-F238E27FC236}">
                  <a16:creationId xmlns:a16="http://schemas.microsoft.com/office/drawing/2014/main" id="{1F0C4D2C-5DD3-4151-BDFD-B9A812D1D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14" y="1690687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457EB1-45AE-4A97-8E74-F058953FA31E}"/>
              </a:ext>
            </a:extLst>
          </p:cNvPr>
          <p:cNvGrpSpPr/>
          <p:nvPr/>
        </p:nvGrpSpPr>
        <p:grpSpPr>
          <a:xfrm>
            <a:off x="6683828" y="5485644"/>
            <a:ext cx="2460171" cy="932487"/>
            <a:chOff x="6610671" y="4747455"/>
            <a:chExt cx="2460171" cy="9324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524400-047A-4542-8702-3FDA120D8BF4}"/>
                </a:ext>
              </a:extLst>
            </p:cNvPr>
            <p:cNvSpPr/>
            <p:nvPr/>
          </p:nvSpPr>
          <p:spPr>
            <a:xfrm>
              <a:off x="6610671" y="4747455"/>
              <a:ext cx="2394857" cy="914400"/>
            </a:xfrm>
            <a:prstGeom prst="rect">
              <a:avLst/>
            </a:prstGeom>
            <a:solidFill>
              <a:schemeClr val="accent6">
                <a:alpha val="10196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Sampling</a:t>
              </a:r>
            </a:p>
          </p:txBody>
        </p:sp>
        <p:pic>
          <p:nvPicPr>
            <p:cNvPr id="20" name="Graphic 19" descr="Eye">
              <a:extLst>
                <a:ext uri="{FF2B5EF4-FFF2-40B4-BE49-F238E27FC236}">
                  <a16:creationId xmlns:a16="http://schemas.microsoft.com/office/drawing/2014/main" id="{C159443A-1D64-4D55-AC23-7DD685430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56442" y="476554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Hike">
              <a:extLst>
                <a:ext uri="{FF2B5EF4-FFF2-40B4-BE49-F238E27FC236}">
                  <a16:creationId xmlns:a16="http://schemas.microsoft.com/office/drawing/2014/main" id="{CEB1D224-1F45-41CD-A978-0F5C1086B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37985" y="4765542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B1D558-6611-4339-A357-7A335FF02501}"/>
              </a:ext>
            </a:extLst>
          </p:cNvPr>
          <p:cNvGrpSpPr/>
          <p:nvPr/>
        </p:nvGrpSpPr>
        <p:grpSpPr>
          <a:xfrm>
            <a:off x="7550442" y="3674932"/>
            <a:ext cx="2394857" cy="914400"/>
            <a:chOff x="6096000" y="2605087"/>
            <a:chExt cx="2394857" cy="9144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2CF898-19A2-421A-8F43-B334944243DD}"/>
                </a:ext>
              </a:extLst>
            </p:cNvPr>
            <p:cNvSpPr/>
            <p:nvPr/>
          </p:nvSpPr>
          <p:spPr>
            <a:xfrm>
              <a:off x="6096000" y="2605087"/>
              <a:ext cx="2394857" cy="91440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       Time</a:t>
              </a:r>
            </a:p>
          </p:txBody>
        </p:sp>
        <p:pic>
          <p:nvPicPr>
            <p:cNvPr id="26" name="Graphic 25" descr="Clock">
              <a:extLst>
                <a:ext uri="{FF2B5EF4-FFF2-40B4-BE49-F238E27FC236}">
                  <a16:creationId xmlns:a16="http://schemas.microsoft.com/office/drawing/2014/main" id="{0AC86763-AF2D-49F3-A9F8-237B6E26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93428" y="2605087"/>
              <a:ext cx="914400" cy="914400"/>
            </a:xfrm>
            <a:prstGeom prst="rect">
              <a:avLst/>
            </a:prstGeom>
          </p:spPr>
        </p:pic>
      </p:grp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2F2A6007-464B-4B41-9EC3-E6FD82BB1761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5400000">
            <a:off x="5143543" y="3543320"/>
            <a:ext cx="1970228" cy="195943"/>
          </a:xfrm>
          <a:prstGeom prst="curvedConnector3">
            <a:avLst>
              <a:gd name="adj1" fmla="val 44475"/>
            </a:avLst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38E3F2EC-9BFB-45AC-A2A6-00B756B1CC91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6683829" y="2198977"/>
            <a:ext cx="3771901" cy="754402"/>
          </a:xfrm>
          <a:prstGeom prst="curvedConnector3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C8397C7C-9869-45D3-9476-3B158F6787C2}"/>
              </a:ext>
            </a:extLst>
          </p:cNvPr>
          <p:cNvCxnSpPr>
            <a:stCxn id="9" idx="2"/>
            <a:endCxn id="11" idx="3"/>
          </p:cNvCxnSpPr>
          <p:nvPr/>
        </p:nvCxnSpPr>
        <p:spPr>
          <a:xfrm rot="5400000">
            <a:off x="7863894" y="2034570"/>
            <a:ext cx="1673026" cy="4425044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24308157-2C3C-46EC-BDF8-1938C5A2D8AB}"/>
              </a:ext>
            </a:extLst>
          </p:cNvPr>
          <p:cNvCxnSpPr>
            <a:stCxn id="11" idx="0"/>
            <a:endCxn id="27" idx="2"/>
          </p:cNvCxnSpPr>
          <p:nvPr/>
        </p:nvCxnSpPr>
        <p:spPr>
          <a:xfrm rot="5400000" flipH="1" flipV="1">
            <a:off x="6216945" y="2907665"/>
            <a:ext cx="1532480" cy="1905000"/>
          </a:xfrm>
          <a:prstGeom prst="curvedConnector3">
            <a:avLst/>
          </a:prstGeom>
          <a:ln w="9525" cap="flat" cmpd="sng" algn="ctr">
            <a:solidFill>
              <a:srgbClr val="4472C4">
                <a:alpha val="20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FBFD3846-7D71-4B45-979F-2F736DC19915}"/>
              </a:ext>
            </a:extLst>
          </p:cNvPr>
          <p:cNvCxnSpPr>
            <a:stCxn id="9" idx="2"/>
            <a:endCxn id="29" idx="0"/>
          </p:cNvCxnSpPr>
          <p:nvPr/>
        </p:nvCxnSpPr>
        <p:spPr>
          <a:xfrm rot="5400000">
            <a:off x="9698224" y="2460226"/>
            <a:ext cx="264353" cy="2165058"/>
          </a:xfrm>
          <a:prstGeom prst="curvedConnector3">
            <a:avLst/>
          </a:prstGeom>
          <a:ln w="9525" cap="flat" cmpd="sng" algn="ctr">
            <a:solidFill>
              <a:srgbClr val="4472C4">
                <a:alpha val="20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" name="Graphic 60" descr="Planet">
            <a:extLst>
              <a:ext uri="{FF2B5EF4-FFF2-40B4-BE49-F238E27FC236}">
                <a16:creationId xmlns:a16="http://schemas.microsoft.com/office/drawing/2014/main" id="{73CB1674-0264-492B-A9E6-6B9F502054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9277" y="0"/>
            <a:ext cx="914400" cy="914400"/>
          </a:xfrm>
          <a:prstGeom prst="rect">
            <a:avLst/>
          </a:prstGeom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5EBDC6E-9FD3-4700-9B18-474E9E039A6C}"/>
              </a:ext>
            </a:extLst>
          </p:cNvPr>
          <p:cNvGrpSpPr/>
          <p:nvPr/>
        </p:nvGrpSpPr>
        <p:grpSpPr>
          <a:xfrm>
            <a:off x="9047228" y="844999"/>
            <a:ext cx="1072242" cy="1098621"/>
            <a:chOff x="8285228" y="429692"/>
            <a:chExt cx="1072242" cy="1098621"/>
          </a:xfrm>
        </p:grpSpPr>
        <p:pic>
          <p:nvPicPr>
            <p:cNvPr id="59" name="Graphic 58" descr="Sun">
              <a:extLst>
                <a:ext uri="{FF2B5EF4-FFF2-40B4-BE49-F238E27FC236}">
                  <a16:creationId xmlns:a16="http://schemas.microsoft.com/office/drawing/2014/main" id="{EAA8A7D6-5775-4282-B45E-3E2EB1A4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85228" y="429692"/>
              <a:ext cx="914400" cy="914400"/>
            </a:xfrm>
            <a:prstGeom prst="rect">
              <a:avLst/>
            </a:prstGeom>
          </p:spPr>
        </p:pic>
        <p:pic>
          <p:nvPicPr>
            <p:cNvPr id="63" name="Graphic 62" descr="Moon">
              <a:extLst>
                <a:ext uri="{FF2B5EF4-FFF2-40B4-BE49-F238E27FC236}">
                  <a16:creationId xmlns:a16="http://schemas.microsoft.com/office/drawing/2014/main" id="{BFF320FC-BECC-4E83-85CD-1008F171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443070" y="613913"/>
              <a:ext cx="914400" cy="914400"/>
            </a:xfrm>
            <a:prstGeom prst="rect">
              <a:avLst/>
            </a:prstGeom>
          </p:spPr>
        </p:pic>
      </p:grpSp>
      <p:cxnSp>
        <p:nvCxnSpPr>
          <p:cNvPr id="1029" name="Connector: Curved 1028">
            <a:extLst>
              <a:ext uri="{FF2B5EF4-FFF2-40B4-BE49-F238E27FC236}">
                <a16:creationId xmlns:a16="http://schemas.microsoft.com/office/drawing/2014/main" id="{0DD3F1C0-6D50-4D00-8B36-0FFB3E946639}"/>
              </a:ext>
            </a:extLst>
          </p:cNvPr>
          <p:cNvCxnSpPr>
            <a:endCxn id="59" idx="1"/>
          </p:cNvCxnSpPr>
          <p:nvPr/>
        </p:nvCxnSpPr>
        <p:spPr>
          <a:xfrm flipV="1">
            <a:off x="6683828" y="1302199"/>
            <a:ext cx="2363400" cy="877325"/>
          </a:xfrm>
          <a:prstGeom prst="curvedConnector3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ctor: Curved 1030">
            <a:extLst>
              <a:ext uri="{FF2B5EF4-FFF2-40B4-BE49-F238E27FC236}">
                <a16:creationId xmlns:a16="http://schemas.microsoft.com/office/drawing/2014/main" id="{5DEA0F01-0EB3-4C08-A1BD-2AFEAA005A11}"/>
              </a:ext>
            </a:extLst>
          </p:cNvPr>
          <p:cNvCxnSpPr>
            <a:stCxn id="63" idx="3"/>
            <a:endCxn id="9" idx="0"/>
          </p:cNvCxnSpPr>
          <p:nvPr/>
        </p:nvCxnSpPr>
        <p:spPr>
          <a:xfrm>
            <a:off x="10119470" y="1486420"/>
            <a:ext cx="793459" cy="1009759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Curved 1032">
            <a:extLst>
              <a:ext uri="{FF2B5EF4-FFF2-40B4-BE49-F238E27FC236}">
                <a16:creationId xmlns:a16="http://schemas.microsoft.com/office/drawing/2014/main" id="{81213807-73A3-43A6-8B79-8183A551E741}"/>
              </a:ext>
            </a:extLst>
          </p:cNvPr>
          <p:cNvCxnSpPr>
            <a:stCxn id="63" idx="2"/>
            <a:endCxn id="11" idx="3"/>
          </p:cNvCxnSpPr>
          <p:nvPr/>
        </p:nvCxnSpPr>
        <p:spPr>
          <a:xfrm rot="5400000">
            <a:off x="6505086" y="1926420"/>
            <a:ext cx="3139985" cy="3174385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ctor: Curved 1034">
            <a:extLst>
              <a:ext uri="{FF2B5EF4-FFF2-40B4-BE49-F238E27FC236}">
                <a16:creationId xmlns:a16="http://schemas.microsoft.com/office/drawing/2014/main" id="{7C7BCA1B-F32D-4C67-B750-A2F886FE6557}"/>
              </a:ext>
            </a:extLst>
          </p:cNvPr>
          <p:cNvCxnSpPr>
            <a:stCxn id="63" idx="0"/>
            <a:endCxn id="61" idx="1"/>
          </p:cNvCxnSpPr>
          <p:nvPr/>
        </p:nvCxnSpPr>
        <p:spPr>
          <a:xfrm rot="5400000" flipH="1" flipV="1">
            <a:off x="10144763" y="-25293"/>
            <a:ext cx="572020" cy="1537007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B5FB96C-762A-457E-8E15-FE196F56ED78}"/>
              </a:ext>
            </a:extLst>
          </p:cNvPr>
          <p:cNvSpPr txBox="1"/>
          <p:nvPr/>
        </p:nvSpPr>
        <p:spPr>
          <a:xfrm>
            <a:off x="9349905" y="498490"/>
            <a:ext cx="3233981" cy="12768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500" dirty="0">
                <a:solidFill>
                  <a:srgbClr val="C7C7C7"/>
                </a:solidFill>
              </a:rPr>
              <a:t>Context</a:t>
            </a:r>
          </a:p>
        </p:txBody>
      </p:sp>
      <p:sp>
        <p:nvSpPr>
          <p:cNvPr id="1037" name="Arrow: Down 1036">
            <a:extLst>
              <a:ext uri="{FF2B5EF4-FFF2-40B4-BE49-F238E27FC236}">
                <a16:creationId xmlns:a16="http://schemas.microsoft.com/office/drawing/2014/main" id="{E3BF0662-D69D-440A-8CD1-9D93BA54F33E}"/>
              </a:ext>
            </a:extLst>
          </p:cNvPr>
          <p:cNvSpPr/>
          <p:nvPr/>
        </p:nvSpPr>
        <p:spPr>
          <a:xfrm>
            <a:off x="8870951" y="3105149"/>
            <a:ext cx="333562" cy="557214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54C3E11E-FFA0-4AB8-B874-66B32D42700D}"/>
              </a:ext>
            </a:extLst>
          </p:cNvPr>
          <p:cNvSpPr/>
          <p:nvPr/>
        </p:nvSpPr>
        <p:spPr>
          <a:xfrm>
            <a:off x="8581088" y="4600574"/>
            <a:ext cx="333562" cy="873919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Arrow: Up-Down 1037">
            <a:extLst>
              <a:ext uri="{FF2B5EF4-FFF2-40B4-BE49-F238E27FC236}">
                <a16:creationId xmlns:a16="http://schemas.microsoft.com/office/drawing/2014/main" id="{26EDD5B2-579F-49FF-BB8A-268D2B5377B1}"/>
              </a:ext>
            </a:extLst>
          </p:cNvPr>
          <p:cNvSpPr/>
          <p:nvPr/>
        </p:nvSpPr>
        <p:spPr>
          <a:xfrm>
            <a:off x="7511142" y="4715164"/>
            <a:ext cx="532860" cy="770480"/>
          </a:xfrm>
          <a:prstGeom prst="upDownArrow">
            <a:avLst/>
          </a:prstGeom>
          <a:gradFill flip="none" rotWithShape="1">
            <a:gsLst>
              <a:gs pos="0">
                <a:srgbClr val="4472C4">
                  <a:alpha val="50196"/>
                </a:srgbClr>
              </a:gs>
              <a:gs pos="100000">
                <a:srgbClr val="70AD47">
                  <a:alpha val="50196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7F6903C1-EE4D-4263-833A-5D09F5331CEE}"/>
              </a:ext>
            </a:extLst>
          </p:cNvPr>
          <p:cNvCxnSpPr>
            <a:cxnSpLocks/>
          </p:cNvCxnSpPr>
          <p:nvPr/>
        </p:nvCxnSpPr>
        <p:spPr>
          <a:xfrm flipV="1">
            <a:off x="3575050" y="2055813"/>
            <a:ext cx="2888063" cy="1284287"/>
          </a:xfrm>
          <a:prstGeom prst="line">
            <a:avLst/>
          </a:prstGeom>
          <a:ln w="28575">
            <a:gradFill>
              <a:gsLst>
                <a:gs pos="0">
                  <a:srgbClr val="FEDAC2"/>
                </a:gs>
                <a:gs pos="55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Lightning">
            <a:extLst>
              <a:ext uri="{FF2B5EF4-FFF2-40B4-BE49-F238E27FC236}">
                <a16:creationId xmlns:a16="http://schemas.microsoft.com/office/drawing/2014/main" id="{457DA3FD-FB7C-47EA-8851-4B3D1F118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69428" y="1741777"/>
            <a:ext cx="914400" cy="914400"/>
          </a:xfr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4AC8EE9-22EA-424D-8AB4-BA721918CE13}"/>
              </a:ext>
            </a:extLst>
          </p:cNvPr>
          <p:cNvCxnSpPr>
            <a:cxnSpLocks/>
          </p:cNvCxnSpPr>
          <p:nvPr/>
        </p:nvCxnSpPr>
        <p:spPr>
          <a:xfrm flipV="1">
            <a:off x="3575050" y="4715164"/>
            <a:ext cx="2841437" cy="110836"/>
          </a:xfrm>
          <a:prstGeom prst="line">
            <a:avLst/>
          </a:prstGeom>
          <a:ln w="28575">
            <a:gradFill>
              <a:gsLst>
                <a:gs pos="0">
                  <a:srgbClr val="FEDCC3"/>
                </a:gs>
                <a:gs pos="55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4EABBC3-F49F-4898-84A6-66C00C4F04C9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10070A3-727D-4BB3-BD90-66D46C0A9B15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A46895-B097-4EB0-A0B2-D6BC477B10A1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AD1572-62FC-4BDF-BAAD-B006B40F67D7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FB8A193-FE8F-421D-A24F-2E04951D174A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03A9DD3-22EA-475E-83E8-FBEEDD2B8AE7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8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036" grpId="0"/>
      <p:bldP spid="1037" grpId="0" animBg="1"/>
      <p:bldP spid="78" grpId="0" animBg="1"/>
      <p:bldP spid="10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2AE6-4F28-4773-91D0-7CD1AB429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Reconstructing Relational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1139F-4D6C-4288-A22D-DD18EA912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Study 1</a:t>
            </a:r>
            <a:br>
              <a:rPr lang="en-US" i="1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(In Press)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B915B4-F8F4-4847-80DA-EFAC7178E859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4568A2-00F3-49BA-8F69-83385AAD7DFD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B4990-2BF5-4D4E-9C7F-822669D788D7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683618-52E0-49D1-B359-8403EFA965FE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2E8BBA-5B67-4A7A-8CF7-2C1941EEA740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063AD0-D51D-4883-9CA1-B1F12D3228BD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3956F-AD86-4B4E-8B06-B195BDF806EF}"/>
              </a:ext>
            </a:extLst>
          </p:cNvPr>
          <p:cNvSpPr/>
          <p:nvPr/>
        </p:nvSpPr>
        <p:spPr>
          <a:xfrm>
            <a:off x="10136247" y="5169085"/>
            <a:ext cx="1728124" cy="1184545"/>
          </a:xfrm>
          <a:prstGeom prst="rect">
            <a:avLst/>
          </a:prstGeom>
          <a:solidFill>
            <a:srgbClr val="4472C4">
              <a:alpha val="10196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Episodes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EDEBD7-F758-4AF4-A687-06C7BFBC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226" y="5249527"/>
            <a:ext cx="1771464" cy="146778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2D4D0-AD8C-46CE-B4E0-D2896E86EE48}"/>
              </a:ext>
            </a:extLst>
          </p:cNvPr>
          <p:cNvGrpSpPr/>
          <p:nvPr/>
        </p:nvGrpSpPr>
        <p:grpSpPr>
          <a:xfrm>
            <a:off x="10278710" y="5230979"/>
            <a:ext cx="1060320" cy="404849"/>
            <a:chOff x="6096000" y="1690687"/>
            <a:chExt cx="2394857" cy="9144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1FD874-28EA-4A88-98AD-945BC449F0A5}"/>
                </a:ext>
              </a:extLst>
            </p:cNvPr>
            <p:cNvSpPr/>
            <p:nvPr/>
          </p:nvSpPr>
          <p:spPr>
            <a:xfrm>
              <a:off x="6096000" y="1690687"/>
              <a:ext cx="2394857" cy="91440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                Space</a:t>
              </a:r>
            </a:p>
          </p:txBody>
        </p:sp>
        <p:pic>
          <p:nvPicPr>
            <p:cNvPr id="27" name="Graphic 26" descr="Map with pin">
              <a:extLst>
                <a:ext uri="{FF2B5EF4-FFF2-40B4-BE49-F238E27FC236}">
                  <a16:creationId xmlns:a16="http://schemas.microsoft.com/office/drawing/2014/main" id="{A3A15608-D0EE-470C-9483-533FAC75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7514" y="1690687"/>
              <a:ext cx="914400" cy="914400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2DDC36-9031-429B-9091-7E83E0E84A2F}"/>
              </a:ext>
            </a:extLst>
          </p:cNvPr>
          <p:cNvCxnSpPr>
            <a:cxnSpLocks/>
          </p:cNvCxnSpPr>
          <p:nvPr/>
        </p:nvCxnSpPr>
        <p:spPr>
          <a:xfrm flipV="1">
            <a:off x="8878204" y="5169085"/>
            <a:ext cx="1258043" cy="575737"/>
          </a:xfrm>
          <a:prstGeom prst="line">
            <a:avLst/>
          </a:prstGeom>
          <a:ln w="28575">
            <a:gradFill>
              <a:gsLst>
                <a:gs pos="0">
                  <a:srgbClr val="FEDAC2"/>
                </a:gs>
                <a:gs pos="55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75F678-0C3F-49B1-9E46-7941F0835F21}"/>
              </a:ext>
            </a:extLst>
          </p:cNvPr>
          <p:cNvCxnSpPr>
            <a:cxnSpLocks/>
          </p:cNvCxnSpPr>
          <p:nvPr/>
        </p:nvCxnSpPr>
        <p:spPr>
          <a:xfrm flipV="1">
            <a:off x="8878204" y="6353630"/>
            <a:ext cx="1258043" cy="49073"/>
          </a:xfrm>
          <a:prstGeom prst="line">
            <a:avLst/>
          </a:prstGeom>
          <a:ln w="28575">
            <a:gradFill>
              <a:gsLst>
                <a:gs pos="0">
                  <a:srgbClr val="FEDCC3"/>
                </a:gs>
                <a:gs pos="55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1BB9-788E-4160-BB0C-37999B3B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9FD4-DBDE-46BF-8522-F65673A96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4140" cy="3161030"/>
          </a:xfrm>
        </p:spPr>
        <p:txBody>
          <a:bodyPr/>
          <a:lstStyle/>
          <a:p>
            <a:r>
              <a:rPr lang="en-US" dirty="0"/>
              <a:t>3 patients with bilateral HC damage (one, 1951, with additional MTL damage)</a:t>
            </a:r>
          </a:p>
          <a:p>
            <a:r>
              <a:rPr lang="en-US" dirty="0"/>
              <a:t>9 age and education matched controls</a:t>
            </a:r>
          </a:p>
          <a:p>
            <a:r>
              <a:rPr lang="en-US" dirty="0"/>
              <a:t>Patients had normal performance on measures of intelligence, language, visual perception, and executive function</a:t>
            </a:r>
          </a:p>
        </p:txBody>
      </p:sp>
      <p:pic>
        <p:nvPicPr>
          <p:cNvPr id="4" name="Picture 3" descr="MRI">
            <a:extLst>
              <a:ext uri="{FF2B5EF4-FFF2-40B4-BE49-F238E27FC236}">
                <a16:creationId xmlns:a16="http://schemas.microsoft.com/office/drawing/2014/main" id="{57F478B2-D849-4794-88C7-9B66443C5D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535" y="1221740"/>
            <a:ext cx="4954923" cy="531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Kevin\AppData\Local\Microsoft\Windows\INetCache\Content.Word\Table1Rendered.png">
            <a:extLst>
              <a:ext uri="{FF2B5EF4-FFF2-40B4-BE49-F238E27FC236}">
                <a16:creationId xmlns:a16="http://schemas.microsoft.com/office/drawing/2014/main" id="{E2A86853-68B1-46D4-A33A-476F67F266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" y="4699953"/>
            <a:ext cx="7250459" cy="1838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6C253-CACF-470A-8131-A2AB53694B18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6BA792-165B-4482-A951-93F18677146A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6D8C6A-94CC-44F8-8EFA-15265FEB1C24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C6B51A-10FF-45DE-A360-ECAD6EEC375A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0C09FC-C7E1-4964-9D5B-9D3AD4FED747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AA96B1-8439-4A2D-AA9A-DCAED90D071C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7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BC3CB5D4-2E43-457D-8168-37E9D7C9BB4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29"/>
          <a:stretch/>
        </p:blipFill>
        <p:spPr bwMode="auto">
          <a:xfrm>
            <a:off x="152579" y="2444832"/>
            <a:ext cx="11886841" cy="342806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FE535B3E-F57F-48E1-AC02-1FED227A27A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8" t="28284" r="41408" b="63774"/>
          <a:stretch/>
        </p:blipFill>
        <p:spPr bwMode="auto">
          <a:xfrm>
            <a:off x="4873657" y="3781778"/>
            <a:ext cx="2243579" cy="66767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noFill/>
            <a:miter lim="800000"/>
          </a:ln>
          <a:effectLst/>
        </p:spPr>
      </p:pic>
      <p:pic>
        <p:nvPicPr>
          <p:cNvPr id="16" name="Picture 15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2ECAD2A1-4133-41B3-A59A-DB2F5413D05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6" t="31889" r="14724" b="57404"/>
          <a:stretch/>
        </p:blipFill>
        <p:spPr bwMode="auto">
          <a:xfrm>
            <a:off x="6165131" y="2611220"/>
            <a:ext cx="4062952" cy="75414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noFill/>
            <a:miter lim="800000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Reconstruction</a:t>
            </a:r>
            <a:br>
              <a:rPr lang="en-US" dirty="0"/>
            </a:br>
            <a:r>
              <a:rPr lang="en-US" sz="2400" dirty="0"/>
              <a:t>The iPosition Task</a:t>
            </a:r>
          </a:p>
        </p:txBody>
      </p:sp>
      <p:pic>
        <p:nvPicPr>
          <p:cNvPr id="10" name="Picture 9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3EB324FE-3011-4823-94DE-BF49F36337C4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7" b="11441" l="52606" r="56857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75" t="3010" r="42612" b="87622"/>
          <a:stretch/>
        </p:blipFill>
        <p:spPr bwMode="auto">
          <a:xfrm>
            <a:off x="6306532" y="2658358"/>
            <a:ext cx="631596" cy="659877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pic>
        <p:nvPicPr>
          <p:cNvPr id="11" name="Picture 10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69242D0D-60D6-4043-8B4F-0FCB9A84E39A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3" t="3010" r="36676" b="87622"/>
          <a:stretch/>
        </p:blipFill>
        <p:spPr bwMode="auto">
          <a:xfrm>
            <a:off x="7013542" y="2663071"/>
            <a:ext cx="669303" cy="659877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pic>
        <p:nvPicPr>
          <p:cNvPr id="12" name="Picture 11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B9721DC2-A834-47D7-BB1D-ECFBC625FD7D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7" b="11441" l="64127" r="681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27" t="3010" r="31377" b="87622"/>
          <a:stretch/>
        </p:blipFill>
        <p:spPr bwMode="auto">
          <a:xfrm>
            <a:off x="7682845" y="2661499"/>
            <a:ext cx="593890" cy="659877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pic>
        <p:nvPicPr>
          <p:cNvPr id="13" name="Picture 12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73F0B5EE-149C-4169-BA7D-06E8343D4F5D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7" b="11441" l="73685" r="78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051" t="3010" r="20605" b="87622"/>
          <a:stretch/>
        </p:blipFill>
        <p:spPr bwMode="auto">
          <a:xfrm>
            <a:off x="8885459" y="2658356"/>
            <a:ext cx="754144" cy="659877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pic>
        <p:nvPicPr>
          <p:cNvPr id="14" name="Picture 13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EF805E43-1253-42C8-91E1-148C7E75022B}"/>
              </a:ext>
            </a:extLst>
          </p:cNvPr>
          <p:cNvPicPr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7" b="11441" l="79261" r="833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48" t="3010" r="16124" b="87622"/>
          <a:stretch/>
        </p:blipFill>
        <p:spPr bwMode="auto">
          <a:xfrm>
            <a:off x="9535908" y="2658358"/>
            <a:ext cx="609600" cy="659877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pic>
        <p:nvPicPr>
          <p:cNvPr id="15" name="Picture 14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C8B3A1BE-0C9F-40D7-8FC3-383A8983F79D}"/>
              </a:ext>
            </a:extLst>
          </p:cNvPr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7" b="11441" l="69126" r="729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650" t="3010" r="26592" b="87622"/>
          <a:stretch/>
        </p:blipFill>
        <p:spPr bwMode="auto">
          <a:xfrm>
            <a:off x="8276735" y="2658357"/>
            <a:ext cx="565608" cy="659877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2ED9E9-55E8-4397-8572-FA44D8E7CFE2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AA090B-3CB2-43FE-BCCD-DC0ED03F2A38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B071D7-C34E-4687-A551-762DE4DE67F9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B2E1E5-D11D-4E65-B4A5-85DB6B18F112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1B9994-E3B1-40B3-9DC8-0A9DE4067373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C857E6-1896-4A2E-961A-D7C7365F6E50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5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23906 0.291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3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0.02747 0.175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11901 0.213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2319 0.2986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2" y="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09935 0.00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5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15261 -0.0004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9FF5-BEEE-4E51-965F-6DB9F51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Analysis</a:t>
            </a:r>
            <a:br>
              <a:rPr lang="en-US" dirty="0"/>
            </a:br>
            <a:r>
              <a:rPr lang="en-US" sz="2400" dirty="0"/>
              <a:t>Misplacement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AE621-45EF-4661-A33A-EC4DEF567A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Sum the Euclidean distance between each item’s placement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) and target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) location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Will be artificially large if identity-location binding is incorrect (see </a:t>
                </a:r>
                <a:r>
                  <a:rPr lang="en-US" i="1" dirty="0"/>
                  <a:t>car</a:t>
                </a:r>
                <a:r>
                  <a:rPr lang="en-US" dirty="0"/>
                  <a:t> and </a:t>
                </a:r>
                <a:r>
                  <a:rPr lang="en-US" i="1" dirty="0"/>
                  <a:t>chair</a:t>
                </a:r>
                <a:r>
                  <a:rPr lang="en-US" dirty="0"/>
                  <a:t> objects on right)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AE621-45EF-4661-A33A-EC4DEF567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97AFD3-F96E-4CB0-889D-AD94145678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00150"/>
            <a:ext cx="5784687" cy="49768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003EFE-F355-4BCB-9243-842F0A538313}"/>
              </a:ext>
            </a:extLst>
          </p:cNvPr>
          <p:cNvSpPr txBox="1"/>
          <p:nvPr/>
        </p:nvSpPr>
        <p:spPr>
          <a:xfrm>
            <a:off x="7870710" y="6176963"/>
            <a:ext cx="393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Note: Green/dots are correct locations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76366-1411-4D7B-BD43-841247CFE40A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453B51-C502-4EA1-8EB3-08D48B8DE550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4E542B-AD79-4566-B99E-DF7900B2DAB8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39F70E-D82A-45EA-9F97-DEF9E970C6F5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7BDD36-95BB-4EFA-AB96-0F1EC82068FA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21F4A0-BC21-4906-846F-9EB523A295D5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46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Reconstruction Relations</a:t>
            </a:r>
            <a:br>
              <a:rPr lang="en-US" dirty="0"/>
            </a:br>
            <a:r>
              <a:rPr lang="en-US" sz="2400" dirty="0"/>
              <a:t>Relation </a:t>
            </a:r>
            <a:r>
              <a:rPr lang="en-US" sz="2400" i="1" dirty="0"/>
              <a:t>Types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F9CEE7B-5841-48EC-85AA-84FDD8E85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585" y="2315183"/>
            <a:ext cx="5883615" cy="3861780"/>
          </a:xfrm>
        </p:spPr>
        <p:txBody>
          <a:bodyPr/>
          <a:lstStyle/>
          <a:p>
            <a:r>
              <a:rPr lang="en-US" dirty="0"/>
              <a:t>A – Item-item and item-environment relational information</a:t>
            </a:r>
          </a:p>
          <a:p>
            <a:r>
              <a:rPr lang="en-US" dirty="0"/>
              <a:t>B – Identity-location relational information</a:t>
            </a:r>
          </a:p>
          <a:p>
            <a:r>
              <a:rPr lang="en-US" dirty="0"/>
              <a:t>C – Compound relational information</a:t>
            </a:r>
          </a:p>
        </p:txBody>
      </p:sp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68B32F64-C5B2-4CB9-A733-57D12BB285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64889"/>
            <a:ext cx="5181600" cy="307280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B31315-F8F0-4582-A962-587AA034078A}"/>
              </a:ext>
            </a:extLst>
          </p:cNvPr>
          <p:cNvSpPr/>
          <p:nvPr/>
        </p:nvSpPr>
        <p:spPr>
          <a:xfrm>
            <a:off x="6172200" y="4127781"/>
            <a:ext cx="1715678" cy="1409917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187EAA-8BE1-4F29-8F43-82A1F3288657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B9413D-AB99-41EE-A0CE-A3CD11CEF1CA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36B2DF-69FD-47AA-B667-62CA97A3B0C8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CD5791-801C-4C0C-92F0-62E480263EEC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F20454-1655-4671-8AD4-C42A9D4146AF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44014C-5D06-452B-99C5-6FF3B3E8B6A0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26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14323 -0.002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23 -0.00232 L 0.28399 -0.0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5" grpId="0" animBg="1"/>
      <p:bldP spid="5" grpId="1" animBg="1"/>
      <p:bldP spid="5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433D-2263-4262-A020-393406B6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Errors</a:t>
            </a:r>
            <a:br>
              <a:rPr lang="en-US" dirty="0"/>
            </a:br>
            <a:r>
              <a:rPr lang="en-US" sz="2400" dirty="0"/>
              <a:t>Better Than Just Misplacement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E403-DF87-4917-9195-851C1B7E83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Errors are used to </a:t>
            </a:r>
            <a:r>
              <a:rPr lang="en-US" i="1" dirty="0"/>
              <a:t>infer</a:t>
            </a:r>
            <a:r>
              <a:rPr lang="en-US" dirty="0"/>
              <a:t> successful or unsuccessful memory for relations</a:t>
            </a:r>
          </a:p>
          <a:p>
            <a:r>
              <a:rPr lang="en-US" dirty="0"/>
              <a:t>To evaluate errors we:</a:t>
            </a:r>
          </a:p>
          <a:p>
            <a:pPr lvl="1"/>
            <a:r>
              <a:rPr lang="en-US" dirty="0"/>
              <a:t>Remove the identities of items and find a minimal association (i.e. a </a:t>
            </a:r>
            <a:r>
              <a:rPr lang="en-US" b="1" dirty="0"/>
              <a:t>remapping</a:t>
            </a:r>
            <a:r>
              <a:rPr lang="en-US" dirty="0"/>
              <a:t> of item-to-location which “forgives” </a:t>
            </a:r>
            <a:r>
              <a:rPr lang="en-US" b="1" dirty="0"/>
              <a:t>errors due to identity misbinding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Find </a:t>
            </a:r>
            <a:r>
              <a:rPr lang="en-US" b="1" dirty="0"/>
              <a:t>shared error</a:t>
            </a:r>
            <a:r>
              <a:rPr lang="en-US" dirty="0"/>
              <a:t> across items (i.e. “forgive” translation, scaling, and rotation errors)</a:t>
            </a:r>
          </a:p>
          <a:p>
            <a:pPr lvl="1"/>
            <a:r>
              <a:rPr lang="en-US" dirty="0"/>
              <a:t>Evaluate </a:t>
            </a:r>
            <a:r>
              <a:rPr lang="en-US" b="1" dirty="0"/>
              <a:t>placement accuracy</a:t>
            </a:r>
            <a:r>
              <a:rPr lang="en-US" dirty="0"/>
              <a:t> in any location (i.e. if an item is close enough to any item’s target location)</a:t>
            </a:r>
          </a:p>
          <a:p>
            <a:pPr lvl="1"/>
            <a:r>
              <a:rPr lang="en-US" dirty="0"/>
              <a:t>Determine if any errors exist within a </a:t>
            </a:r>
            <a:r>
              <a:rPr lang="en-US" b="1" dirty="0"/>
              <a:t>compound error</a:t>
            </a:r>
            <a:r>
              <a:rPr lang="en-US" dirty="0"/>
              <a:t> group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2427EC-BA06-4080-9052-B1E4F710A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34182"/>
            <a:ext cx="5181600" cy="2734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2C4B87-04FE-42F7-94DE-4042D04E7ECD}"/>
              </a:ext>
            </a:extLst>
          </p:cNvPr>
          <p:cNvSpPr/>
          <p:nvPr/>
        </p:nvSpPr>
        <p:spPr>
          <a:xfrm>
            <a:off x="6268824" y="2634182"/>
            <a:ext cx="1715678" cy="1409917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3E98F-6D6E-41E8-BB7F-E96B413EADCB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A08C29-AB83-43B4-9D4E-F92AB2D18C12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DEF574-FD5F-447C-AD4F-3A117B41CD18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EB08B6-275E-49EF-A40C-7EBE7DE33C8E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1BC09E-2166-4373-8C43-BB3D70505699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1A01B8-A2F3-4831-BBF8-038A3FB7442B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7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0.13151 -0.000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151 -0.00023 L 0.26445 -0.000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46 -0.00023 L 0.07044 0.1909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61" y="949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44 0.19097 L 0.20026 0.1895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8" grpId="2" animBg="1"/>
      <p:bldP spid="8" grpId="3" animBg="1"/>
      <p:bldP spid="8" grpId="4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1887-71B7-4DD4-890E-3DF49935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Hippocampal Damaged Patients</a:t>
            </a:r>
            <a:br>
              <a:rPr lang="en-US" dirty="0"/>
            </a:br>
            <a:r>
              <a:rPr lang="en-US" sz="2400" dirty="0"/>
              <a:t>Misplacement After Error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8E09F-9DE4-49FA-91E7-177DF7D0C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84971"/>
            <a:ext cx="4690145" cy="40919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Patients have higher overall misplacement to begin with</a:t>
            </a:r>
          </a:p>
          <a:p>
            <a:r>
              <a:rPr lang="en-US" dirty="0"/>
              <a:t>Most of the misplacement (i.e. Euclidean distance of reconstructed points to targets) difference between patients and controls is due to </a:t>
            </a:r>
            <a:r>
              <a:rPr lang="en-US" i="1" dirty="0"/>
              <a:t>identity-location binding</a:t>
            </a:r>
          </a:p>
          <a:p>
            <a:r>
              <a:rPr lang="en-US" dirty="0"/>
              <a:t>Total transformation error (translation, scaling, and rotation) does not differ between groups</a:t>
            </a:r>
          </a:p>
          <a:p>
            <a:r>
              <a:rPr lang="en-US" dirty="0"/>
              <a:t>These errors do not account for all group differences (i.e. some “local” error persists)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58386C-B475-4858-9773-E331865290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253" y="2084971"/>
            <a:ext cx="6480053" cy="338465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9E545B-0120-4ED6-AAA1-150580F3EAF2}"/>
              </a:ext>
            </a:extLst>
          </p:cNvPr>
          <p:cNvSpPr/>
          <p:nvPr/>
        </p:nvSpPr>
        <p:spPr>
          <a:xfrm>
            <a:off x="6127423" y="2721050"/>
            <a:ext cx="989814" cy="2748572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E94C57-FA72-4E6A-BD96-943088CC6ECD}"/>
              </a:ext>
            </a:extLst>
          </p:cNvPr>
          <p:cNvGrpSpPr/>
          <p:nvPr/>
        </p:nvGrpSpPr>
        <p:grpSpPr>
          <a:xfrm>
            <a:off x="6622330" y="5469620"/>
            <a:ext cx="4731470" cy="1005409"/>
            <a:chOff x="6622330" y="5469620"/>
            <a:chExt cx="4731470" cy="100540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1239F1-FF5C-418B-97DA-D73C1CD6BF3D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H="1" flipV="1">
              <a:off x="6622330" y="5469622"/>
              <a:ext cx="1597844" cy="537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CA0B82A-4E30-42BF-A3CA-FD60C9794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2289" y="5469620"/>
              <a:ext cx="499620" cy="537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1B93C0-375B-4789-809D-87723EA83869}"/>
                </a:ext>
              </a:extLst>
            </p:cNvPr>
            <p:cNvSpPr txBox="1"/>
            <p:nvPr/>
          </p:nvSpPr>
          <p:spPr>
            <a:xfrm>
              <a:off x="7733907" y="6105697"/>
              <a:ext cx="3619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Subtraction of </a:t>
              </a:r>
              <a:r>
                <a:rPr lang="en-US" dirty="0">
                  <a:ln>
                    <a:solidFill>
                      <a:schemeClr val="accent2"/>
                    </a:solidFill>
                  </a:ln>
                </a:rPr>
                <a:t>Left</a:t>
              </a:r>
              <a:r>
                <a:rPr lang="en-US" dirty="0"/>
                <a:t> gives us the </a:t>
              </a:r>
              <a:r>
                <a:rPr lang="en-US" dirty="0">
                  <a:ln>
                    <a:solidFill>
                      <a:schemeClr val="accent1"/>
                    </a:solidFill>
                  </a:ln>
                </a:rPr>
                <a:t>Right</a:t>
              </a:r>
              <a:endParaRPr lang="en-US" dirty="0">
                <a:ln>
                  <a:solidFill>
                    <a:schemeClr val="accent2"/>
                  </a:solidFill>
                </a:ln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2D42B0-0082-4881-9C05-98295BFA87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54566" y="5469622"/>
              <a:ext cx="565607" cy="53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DD73E9-F22F-4C37-97F4-25630A668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0173" y="5469620"/>
              <a:ext cx="202349" cy="537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81F733-3482-451D-9B2B-90A675EFE2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22351" y="5469620"/>
              <a:ext cx="329938" cy="537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C0371EF-3A7E-42DA-9CC0-5FC14114BA97}"/>
              </a:ext>
            </a:extLst>
          </p:cNvPr>
          <p:cNvSpPr/>
          <p:nvPr/>
        </p:nvSpPr>
        <p:spPr>
          <a:xfrm>
            <a:off x="6127423" y="2721050"/>
            <a:ext cx="1890402" cy="27485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AD788F-B7CA-4173-90EE-83DC61ACD7C6}"/>
              </a:ext>
            </a:extLst>
          </p:cNvPr>
          <p:cNvSpPr/>
          <p:nvPr/>
        </p:nvSpPr>
        <p:spPr>
          <a:xfrm>
            <a:off x="9766169" y="2721048"/>
            <a:ext cx="1008668" cy="274857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B64078-C749-40A0-A80B-62043B3A98FE}"/>
              </a:ext>
            </a:extLst>
          </p:cNvPr>
          <p:cNvSpPr/>
          <p:nvPr/>
        </p:nvSpPr>
        <p:spPr>
          <a:xfrm>
            <a:off x="8054728" y="2721045"/>
            <a:ext cx="989814" cy="2748572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502EEEFC-BE9A-46C8-9EE2-E1FE20A3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31" y="256160"/>
            <a:ext cx="2736897" cy="144420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4361651-FEE4-46B8-8BF0-D8B21F48522C}"/>
              </a:ext>
            </a:extLst>
          </p:cNvPr>
          <p:cNvSpPr/>
          <p:nvPr/>
        </p:nvSpPr>
        <p:spPr>
          <a:xfrm>
            <a:off x="9467622" y="246380"/>
            <a:ext cx="829560" cy="696903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0C7CFD-712E-4AE8-9CED-9190E4F44455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99AF93-3507-4181-B520-CBF8F0E92934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82BF383-749D-4CCE-98FE-1318FB28B0BF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6900CE-3768-4AB4-955B-A9FB43E12C71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3E72FC0-0253-41D3-8251-3E4292FEF205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2BE68DB-85FC-45A1-9024-B7AD8A92F857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2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07149 -0.0013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0.0776 -0.0018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-9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08008 0.0009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149 -0.00139 L 0.14141 -0.0027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3" grpId="0" animBg="1"/>
      <p:bldP spid="33" grpId="1" animBg="1"/>
      <p:bldP spid="33" grpId="2" animBg="1"/>
      <p:bldP spid="33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433D-2263-4262-A020-393406B6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Identity-Location Relational Errors</a:t>
            </a:r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2427EC-BA06-4080-9052-B1E4F710A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93127" y="1837699"/>
            <a:ext cx="8973972" cy="4735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2C4B87-04FE-42F7-94DE-4042D04E7ECD}"/>
              </a:ext>
            </a:extLst>
          </p:cNvPr>
          <p:cNvSpPr/>
          <p:nvPr/>
        </p:nvSpPr>
        <p:spPr>
          <a:xfrm>
            <a:off x="4679363" y="1781602"/>
            <a:ext cx="3078375" cy="2373312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3E98F-6D6E-41E8-BB7F-E96B413EADCB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A08C29-AB83-43B4-9D4E-F92AB2D18C12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DEF574-FD5F-447C-AD4F-3A117B41CD18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EB08B6-275E-49EF-A40C-7EBE7DE33C8E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1BC09E-2166-4373-8C43-BB3D70505699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1A01B8-A2F3-4831-BBF8-038A3FB7442B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0249C-6039-4F31-8F4E-B1CAD4E65196}"/>
              </a:ext>
            </a:extLst>
          </p:cNvPr>
          <p:cNvSpPr/>
          <p:nvPr/>
        </p:nvSpPr>
        <p:spPr>
          <a:xfrm>
            <a:off x="3236245" y="4154914"/>
            <a:ext cx="3078375" cy="2373312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1C5675-32EC-4C91-8635-7EDE1D9C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983" y="2491270"/>
            <a:ext cx="4334480" cy="3019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F8093-0CE2-4A0C-B786-A407800C6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0720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Hippocampal Damaged Patients (cont.)</a:t>
            </a:r>
            <a:br>
              <a:rPr lang="en-US" dirty="0"/>
            </a:br>
            <a:r>
              <a:rPr lang="en-US" sz="2400" dirty="0"/>
              <a:t>Misplacement After Error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9EA03-0FCB-491D-9DD4-0CFA89241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Patients get fewer items correct overall</a:t>
            </a:r>
          </a:p>
          <a:p>
            <a:r>
              <a:rPr lang="en-US" dirty="0"/>
              <a:t>Identity-location errors (i.e. the number of items placed in another item’s location) occur more often in patients</a:t>
            </a:r>
          </a:p>
          <a:p>
            <a:r>
              <a:rPr lang="en-US" dirty="0"/>
              <a:t>No difference is found in memory for locations (i.e. the sum of the two bar graphs)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CF436-4114-4E6E-ABF3-B02B98806F1E}"/>
              </a:ext>
            </a:extLst>
          </p:cNvPr>
          <p:cNvSpPr/>
          <p:nvPr/>
        </p:nvSpPr>
        <p:spPr>
          <a:xfrm>
            <a:off x="7578115" y="2950590"/>
            <a:ext cx="1866506" cy="2469822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4F00F-F710-4ACE-B555-E8277D362EFB}"/>
              </a:ext>
            </a:extLst>
          </p:cNvPr>
          <p:cNvSpPr txBox="1"/>
          <p:nvPr/>
        </p:nvSpPr>
        <p:spPr>
          <a:xfrm>
            <a:off x="8521831" y="6176963"/>
            <a:ext cx="3640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Number of Items is the Average Number of Items Per Trial which fit the various criteria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74BD69-1380-4023-81EE-9858C5AAB13A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C91E13-A190-4CDE-A2FE-954661CFD503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0F2EF1-D17B-4115-93AC-47EC2DA79563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9A6BE9-1DA4-454C-8359-59E6F7FB6E89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4F0E17-05A8-44CA-9FCD-620588BD3343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158F52-17CD-4841-B1EC-E7EDE4C15550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B881C8F0-482B-4749-9360-934C69236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13" y="285343"/>
            <a:ext cx="2736897" cy="14442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0D1DD-FC14-40AD-AA7E-FA6576CBF9A8}"/>
              </a:ext>
            </a:extLst>
          </p:cNvPr>
          <p:cNvSpPr/>
          <p:nvPr/>
        </p:nvSpPr>
        <p:spPr>
          <a:xfrm>
            <a:off x="9927462" y="993785"/>
            <a:ext cx="829560" cy="696903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297286-0CAB-4C3B-BCB8-9B3F3C306F09}"/>
              </a:ext>
            </a:extLst>
          </p:cNvPr>
          <p:cNvSpPr/>
          <p:nvPr/>
        </p:nvSpPr>
        <p:spPr>
          <a:xfrm>
            <a:off x="10381181" y="285343"/>
            <a:ext cx="829560" cy="696903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4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07656 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  <p:bldP spid="5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341180"/>
          </a:xfrm>
        </p:spPr>
        <p:txBody>
          <a:bodyPr>
            <a:normAutofit/>
          </a:bodyPr>
          <a:lstStyle/>
          <a:p>
            <a:r>
              <a:rPr lang="en-US" dirty="0"/>
              <a:t>General Introduction</a:t>
            </a:r>
          </a:p>
          <a:p>
            <a:r>
              <a:rPr lang="en-US" dirty="0"/>
              <a:t>Reconstructing Relational Information</a:t>
            </a:r>
          </a:p>
          <a:p>
            <a:r>
              <a:rPr lang="en-US" dirty="0"/>
              <a:t>Spatiotemporal Reconstruction</a:t>
            </a:r>
          </a:p>
          <a:p>
            <a:r>
              <a:rPr lang="en-US" dirty="0"/>
              <a:t>Spatiotemporal Navigation</a:t>
            </a:r>
          </a:p>
          <a:p>
            <a:r>
              <a:rPr lang="en-US" dirty="0"/>
              <a:t>General Conclusions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3C466C-863F-4F8C-8DCE-42436C25937D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B5F573-9BC1-404C-83C1-9E1831427731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481D00-CB04-40CF-A9C5-27F279D2F791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DF71BB-1B30-479A-A709-44CC40F5B2E1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2879B2-2E72-48D7-9358-3288862F4DFD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8E8C0E-06FB-4CE1-A1B7-D4779D0E843A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492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433D-2263-4262-A020-393406B6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Identity-location Relational Errors</a:t>
            </a:r>
            <a:br>
              <a:rPr lang="en-US" dirty="0"/>
            </a:br>
            <a:r>
              <a:rPr lang="en-US" sz="2400" dirty="0"/>
              <a:t>Swaps and Cycles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2427EC-BA06-4080-9052-B1E4F710A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81838" y="1676408"/>
            <a:ext cx="8973972" cy="47353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2C4B87-04FE-42F7-94DE-4042D04E7ECD}"/>
              </a:ext>
            </a:extLst>
          </p:cNvPr>
          <p:cNvSpPr/>
          <p:nvPr/>
        </p:nvSpPr>
        <p:spPr>
          <a:xfrm>
            <a:off x="6096000" y="4015899"/>
            <a:ext cx="3078375" cy="2373312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3E98F-6D6E-41E8-BB7F-E96B413EADCB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A08C29-AB83-43B4-9D4E-F92AB2D18C12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DEF574-FD5F-447C-AD4F-3A117B41CD18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EB08B6-275E-49EF-A40C-7EBE7DE33C8E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1BC09E-2166-4373-8C43-BB3D70505699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1A01B8-A2F3-4831-BBF8-038A3FB7442B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575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7915-6B5D-4BA1-B4DE-67357977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Relational Errors</a:t>
            </a:r>
            <a:br>
              <a:rPr lang="en-US" dirty="0"/>
            </a:br>
            <a:r>
              <a:rPr lang="en-US" sz="2200" dirty="0"/>
              <a:t>Cycles and Swaps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CEF15-3DBE-442E-9C73-02FAB92077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significant differences is present between cycles and swaps if all items in the group are required to have accurate location information</a:t>
            </a:r>
          </a:p>
          <a:p>
            <a:r>
              <a:rPr lang="en-US" dirty="0"/>
              <a:t>For “partial” cycles and swaps, there are differences, but no strong inference about compound errors can be made from this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000000-0008-0000-0800-00000400000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6FB4A1E-1C9B-456E-9531-52D1C6D63008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8C08CE-03FD-42D5-B20C-F8729B208A6A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ED890F-B00D-4153-BFD1-D168A40158D2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8D0832-A375-4930-A574-52857C2AD3D6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3475B4-1843-453D-A7E4-0123C1280E6C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107D5D-8CE0-4D5F-9F7C-B67151D645E6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462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6AA7-B6AF-4089-A219-68BA9579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4BA8F-E37E-4F6C-AC63-0A845AEDB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hippocampus is </a:t>
            </a:r>
            <a:r>
              <a:rPr lang="en-US" i="1" dirty="0"/>
              <a:t>critical binding of arbitrary information </a:t>
            </a:r>
            <a:r>
              <a:rPr lang="en-US" dirty="0"/>
              <a:t>(identity-location binding)</a:t>
            </a:r>
            <a:endParaRPr lang="en-US" i="1" dirty="0"/>
          </a:p>
          <a:p>
            <a:r>
              <a:rPr lang="en-US" dirty="0"/>
              <a:t>Some relational information can be reconstructed by hippocampal damaged patients (location information without identities – though precision may be impaired)</a:t>
            </a:r>
          </a:p>
          <a:p>
            <a:r>
              <a:rPr lang="en-US" dirty="0"/>
              <a:t>Compound errors are not more common with hippocampal damage</a:t>
            </a:r>
          </a:p>
          <a:p>
            <a:r>
              <a:rPr lang="en-US" dirty="0"/>
              <a:t>Healthy individuals also commit relational errors once the task becomes sufficiently demanding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6F3C1B-EDD1-4227-B524-F703BEDAF050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2DB8E5-5774-46BF-A9E3-B4962B5EE476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F90F84-5D04-4A71-AD0B-72DD2F240D17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8D4489-019F-4F37-9BD2-F3BDD7F5BC9F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32C42B-924F-4E4D-A0F7-40AFDDE98699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C08F8F-205D-4A46-B2D8-1EF50861FF3F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56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E4C0">
                <a:lumMod val="5000"/>
                <a:lumOff val="95000"/>
                <a:alpha val="30000"/>
              </a:srgbClr>
            </a:gs>
            <a:gs pos="74000">
              <a:srgbClr val="ABE4C0">
                <a:alpha val="9804"/>
                <a:lumMod val="45000"/>
                <a:lumOff val="55000"/>
              </a:srgbClr>
            </a:gs>
            <a:gs pos="83000">
              <a:srgbClr val="ABE4C0">
                <a:lumMod val="45000"/>
                <a:lumOff val="55000"/>
                <a:alpha val="10000"/>
              </a:srgbClr>
            </a:gs>
            <a:gs pos="100000">
              <a:srgbClr val="ABE4C0">
                <a:lumMod val="30000"/>
                <a:lumOff val="70000"/>
                <a:alpha val="3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MSL </a:t>
            </a:r>
            <a:r>
              <a:rPr lang="en-US" dirty="0" err="1"/>
              <a:t>iPosition</a:t>
            </a:r>
            <a:r>
              <a:rPr lang="en-US" dirty="0"/>
              <a:t> Pipeline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294087"/>
            <a:ext cx="5059363" cy="293498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2363" y="2312276"/>
            <a:ext cx="5065712" cy="2898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1FFF8-26BC-486F-A044-681A01A75766}"/>
              </a:ext>
            </a:extLst>
          </p:cNvPr>
          <p:cNvSpPr txBox="1"/>
          <p:nvPr/>
        </p:nvSpPr>
        <p:spPr>
          <a:xfrm>
            <a:off x="1213280" y="5728610"/>
            <a:ext cx="849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analysis code is all open source on GitHub.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67D61-C71F-46A2-86F8-C6B93083CD79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05222B-5409-45DD-AAD7-191D8F971C41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42375F-6922-423D-8BBF-2B9EF1B19E21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867B4C-B5C3-4AD4-9642-C35EB250735A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F0532C-0D1E-48A0-9973-6D9DF35E3512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9E0186-B5A6-429B-8135-D3C787EB9BC0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23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  During  Time Travel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F4F12-72A4-4694-B934-D8815A7FD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Spatiotemporal Navigation, Contextual Boundaries, and Relational Memory Errors in Virtual Reality</a:t>
            </a:r>
          </a:p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Study 2</a:t>
            </a:r>
            <a:br>
              <a:rPr lang="en-US" i="1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(Manuscript Prepared)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259E2C-7BFC-41B7-8A9A-DA1069FDA07A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D822BB-6CDD-43B4-A710-D70C720CAD49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C2FFAF-DCC5-4441-91A0-B8C91807BA5A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B80732-E44D-4248-9952-0E5D0D4D9FDC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212054-7CDB-46B8-8D35-293DFF68F76D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DC6F6B-BF17-4E47-BBF1-1D5D45CF02E7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438AB30-26A0-4697-A722-7390666A4894}"/>
              </a:ext>
            </a:extLst>
          </p:cNvPr>
          <p:cNvSpPr/>
          <p:nvPr/>
        </p:nvSpPr>
        <p:spPr>
          <a:xfrm>
            <a:off x="9894178" y="5155794"/>
            <a:ext cx="1389013" cy="952101"/>
          </a:xfrm>
          <a:prstGeom prst="rect">
            <a:avLst/>
          </a:prstGeom>
          <a:solidFill>
            <a:srgbClr val="4472C4">
              <a:alpha val="10196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           Episodes</a:t>
            </a:r>
          </a:p>
        </p:txBody>
      </p:sp>
      <p:pic>
        <p:nvPicPr>
          <p:cNvPr id="13" name="Graphic 12" descr="Thermometer">
            <a:extLst>
              <a:ext uri="{FF2B5EF4-FFF2-40B4-BE49-F238E27FC236}">
                <a16:creationId xmlns:a16="http://schemas.microsoft.com/office/drawing/2014/main" id="{00021D1D-6CCC-43B0-8352-126C0E12E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614" y="5318229"/>
            <a:ext cx="325406" cy="325406"/>
          </a:xfrm>
          <a:prstGeom prst="rect">
            <a:avLst/>
          </a:prstGeom>
        </p:spPr>
      </p:pic>
      <p:pic>
        <p:nvPicPr>
          <p:cNvPr id="14" name="Graphic 13" descr="City">
            <a:extLst>
              <a:ext uri="{FF2B5EF4-FFF2-40B4-BE49-F238E27FC236}">
                <a16:creationId xmlns:a16="http://schemas.microsoft.com/office/drawing/2014/main" id="{11939D86-EE2C-43AD-9422-49095CEB4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4180" y="6076308"/>
            <a:ext cx="325406" cy="325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80A5A9-896B-4391-8DBA-ACD5ED3EE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435" y="5220450"/>
            <a:ext cx="1423848" cy="11797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4CC4B50-7445-4D7B-A108-E1EEBE82432C}"/>
              </a:ext>
            </a:extLst>
          </p:cNvPr>
          <p:cNvGrpSpPr/>
          <p:nvPr/>
        </p:nvGrpSpPr>
        <p:grpSpPr>
          <a:xfrm>
            <a:off x="10008685" y="5205542"/>
            <a:ext cx="852253" cy="325406"/>
            <a:chOff x="6096000" y="1690687"/>
            <a:chExt cx="2394857" cy="9144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8996B1-35E2-4FBB-B196-ED4589E38B22}"/>
                </a:ext>
              </a:extLst>
            </p:cNvPr>
            <p:cNvSpPr/>
            <p:nvPr/>
          </p:nvSpPr>
          <p:spPr>
            <a:xfrm>
              <a:off x="6096000" y="1690687"/>
              <a:ext cx="2394857" cy="91440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               Space</a:t>
              </a:r>
            </a:p>
          </p:txBody>
        </p:sp>
        <p:pic>
          <p:nvPicPr>
            <p:cNvPr id="18" name="Graphic 17" descr="Map with pin">
              <a:extLst>
                <a:ext uri="{FF2B5EF4-FFF2-40B4-BE49-F238E27FC236}">
                  <a16:creationId xmlns:a16="http://schemas.microsoft.com/office/drawing/2014/main" id="{DD567873-099B-4A93-98A6-53CDAC17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37514" y="1690687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37ABC6-AE55-4D10-AAFE-DBD5194E4BAC}"/>
              </a:ext>
            </a:extLst>
          </p:cNvPr>
          <p:cNvGrpSpPr/>
          <p:nvPr/>
        </p:nvGrpSpPr>
        <p:grpSpPr>
          <a:xfrm>
            <a:off x="10297716" y="5737709"/>
            <a:ext cx="852253" cy="325406"/>
            <a:chOff x="6096000" y="2605087"/>
            <a:chExt cx="2394857" cy="914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D090BE-F798-487B-B37D-A8DCF4E4D607}"/>
                </a:ext>
              </a:extLst>
            </p:cNvPr>
            <p:cNvSpPr/>
            <p:nvPr/>
          </p:nvSpPr>
          <p:spPr>
            <a:xfrm>
              <a:off x="6096000" y="2605087"/>
              <a:ext cx="2394857" cy="91440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 Time</a:t>
              </a:r>
            </a:p>
          </p:txBody>
        </p:sp>
        <p:pic>
          <p:nvPicPr>
            <p:cNvPr id="25" name="Graphic 24" descr="Clock">
              <a:extLst>
                <a:ext uri="{FF2B5EF4-FFF2-40B4-BE49-F238E27FC236}">
                  <a16:creationId xmlns:a16="http://schemas.microsoft.com/office/drawing/2014/main" id="{9FD93CF9-6F7A-401F-A8B9-CCE56583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93428" y="2605087"/>
              <a:ext cx="914400" cy="914400"/>
            </a:xfrm>
            <a:prstGeom prst="rect">
              <a:avLst/>
            </a:prstGeom>
          </p:spPr>
        </p:pic>
      </p:grp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5231F12-87F5-4FDB-9546-79776AC8095F}"/>
              </a:ext>
            </a:extLst>
          </p:cNvPr>
          <p:cNvCxnSpPr>
            <a:stCxn id="44" idx="2"/>
            <a:endCxn id="14" idx="0"/>
          </p:cNvCxnSpPr>
          <p:nvPr/>
        </p:nvCxnSpPr>
        <p:spPr>
          <a:xfrm rot="5400000">
            <a:off x="9441178" y="5690873"/>
            <a:ext cx="701141" cy="69730"/>
          </a:xfrm>
          <a:prstGeom prst="curvedConnector3">
            <a:avLst>
              <a:gd name="adj1" fmla="val 44475"/>
            </a:avLst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B392CF2-6269-4FEA-82AF-4AD91664063F}"/>
              </a:ext>
            </a:extLst>
          </p:cNvPr>
          <p:cNvCxnSpPr>
            <a:stCxn id="13" idx="1"/>
            <a:endCxn id="44" idx="3"/>
          </p:cNvCxnSpPr>
          <p:nvPr/>
        </p:nvCxnSpPr>
        <p:spPr>
          <a:xfrm rot="10800000">
            <a:off x="9989316" y="5212464"/>
            <a:ext cx="1342299" cy="268467"/>
          </a:xfrm>
          <a:prstGeom prst="curvedConnector3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D4EC202-C83C-408B-B8A1-997C87025F60}"/>
              </a:ext>
            </a:extLst>
          </p:cNvPr>
          <p:cNvCxnSpPr>
            <a:stCxn id="13" idx="2"/>
            <a:endCxn id="14" idx="3"/>
          </p:cNvCxnSpPr>
          <p:nvPr/>
        </p:nvCxnSpPr>
        <p:spPr>
          <a:xfrm rot="5400000">
            <a:off x="10409263" y="5153957"/>
            <a:ext cx="595376" cy="1574731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444BD8F7-095C-44A4-BD4C-C8C4B0C6FE5D}"/>
              </a:ext>
            </a:extLst>
          </p:cNvPr>
          <p:cNvCxnSpPr>
            <a:stCxn id="14" idx="0"/>
            <a:endCxn id="17" idx="2"/>
          </p:cNvCxnSpPr>
          <p:nvPr/>
        </p:nvCxnSpPr>
        <p:spPr>
          <a:xfrm rot="5400000" flipH="1" flipV="1">
            <a:off x="9823167" y="5464664"/>
            <a:ext cx="545360" cy="677928"/>
          </a:xfrm>
          <a:prstGeom prst="curvedConnector3">
            <a:avLst/>
          </a:prstGeom>
          <a:ln w="9525" cap="flat" cmpd="sng" algn="ctr">
            <a:solidFill>
              <a:srgbClr val="4472C4">
                <a:alpha val="20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0273B98-17A8-48E6-83F1-6139A7A42C9B}"/>
              </a:ext>
            </a:extLst>
          </p:cNvPr>
          <p:cNvCxnSpPr>
            <a:stCxn id="13" idx="2"/>
            <a:endCxn id="24" idx="0"/>
          </p:cNvCxnSpPr>
          <p:nvPr/>
        </p:nvCxnSpPr>
        <p:spPr>
          <a:xfrm rot="5400000">
            <a:off x="11062042" y="5305435"/>
            <a:ext cx="94075" cy="770475"/>
          </a:xfrm>
          <a:prstGeom prst="curvedConnector3">
            <a:avLst/>
          </a:prstGeom>
          <a:ln w="9525" cap="flat" cmpd="sng" algn="ctr">
            <a:solidFill>
              <a:srgbClr val="4472C4">
                <a:alpha val="20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Graphic 30" descr="Planet">
            <a:extLst>
              <a:ext uri="{FF2B5EF4-FFF2-40B4-BE49-F238E27FC236}">
                <a16:creationId xmlns:a16="http://schemas.microsoft.com/office/drawing/2014/main" id="{A555748D-83E4-4EBE-94CA-0E94ACEBC9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96219" y="4429919"/>
            <a:ext cx="325406" cy="32540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A33FEF0-C2D6-430E-A27C-4A2F73603CC3}"/>
              </a:ext>
            </a:extLst>
          </p:cNvPr>
          <p:cNvGrpSpPr/>
          <p:nvPr/>
        </p:nvGrpSpPr>
        <p:grpSpPr>
          <a:xfrm>
            <a:off x="10830374" y="4730627"/>
            <a:ext cx="381577" cy="390964"/>
            <a:chOff x="8285228" y="429692"/>
            <a:chExt cx="1072242" cy="1098621"/>
          </a:xfrm>
        </p:grpSpPr>
        <p:pic>
          <p:nvPicPr>
            <p:cNvPr id="33" name="Graphic 32" descr="Sun">
              <a:extLst>
                <a:ext uri="{FF2B5EF4-FFF2-40B4-BE49-F238E27FC236}">
                  <a16:creationId xmlns:a16="http://schemas.microsoft.com/office/drawing/2014/main" id="{8F5F407D-73CC-4664-AA92-21230605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85228" y="42969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Moon">
              <a:extLst>
                <a:ext uri="{FF2B5EF4-FFF2-40B4-BE49-F238E27FC236}">
                  <a16:creationId xmlns:a16="http://schemas.microsoft.com/office/drawing/2014/main" id="{154749C6-ACC7-40A0-A23B-38D0B7E4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43070" y="613913"/>
              <a:ext cx="914400" cy="914400"/>
            </a:xfrm>
            <a:prstGeom prst="rect">
              <a:avLst/>
            </a:prstGeom>
          </p:spPr>
        </p:pic>
      </p:grp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6DBABAD-F79F-41BB-AE85-D7C88ECC2343}"/>
              </a:ext>
            </a:extLst>
          </p:cNvPr>
          <p:cNvCxnSpPr>
            <a:endCxn id="33" idx="1"/>
          </p:cNvCxnSpPr>
          <p:nvPr/>
        </p:nvCxnSpPr>
        <p:spPr>
          <a:xfrm flipV="1">
            <a:off x="9989316" y="4893330"/>
            <a:ext cx="841058" cy="312212"/>
          </a:xfrm>
          <a:prstGeom prst="curvedConnector3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CC2FA71E-2D5D-4AE0-A33B-50BC34C90794}"/>
              </a:ext>
            </a:extLst>
          </p:cNvPr>
          <p:cNvCxnSpPr>
            <a:stCxn id="34" idx="3"/>
            <a:endCxn id="13" idx="0"/>
          </p:cNvCxnSpPr>
          <p:nvPr/>
        </p:nvCxnSpPr>
        <p:spPr>
          <a:xfrm>
            <a:off x="11211950" y="4958888"/>
            <a:ext cx="282367" cy="359341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70E4AF25-A4C6-4D11-AA28-4D42C9D63647}"/>
              </a:ext>
            </a:extLst>
          </p:cNvPr>
          <p:cNvCxnSpPr>
            <a:stCxn id="34" idx="2"/>
            <a:endCxn id="14" idx="3"/>
          </p:cNvCxnSpPr>
          <p:nvPr/>
        </p:nvCxnSpPr>
        <p:spPr>
          <a:xfrm rot="5400000">
            <a:off x="9925707" y="5115470"/>
            <a:ext cx="1117420" cy="1129662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F159054-77EC-4D04-B9D8-74E4612F7589}"/>
              </a:ext>
            </a:extLst>
          </p:cNvPr>
          <p:cNvCxnSpPr>
            <a:stCxn id="34" idx="0"/>
            <a:endCxn id="31" idx="1"/>
          </p:cNvCxnSpPr>
          <p:nvPr/>
        </p:nvCxnSpPr>
        <p:spPr>
          <a:xfrm rot="5400000" flipH="1" flipV="1">
            <a:off x="11220951" y="4420918"/>
            <a:ext cx="203564" cy="546971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DA048B-1952-4E3A-8521-DFC7E51703C5}"/>
              </a:ext>
            </a:extLst>
          </p:cNvPr>
          <p:cNvSpPr txBox="1"/>
          <p:nvPr/>
        </p:nvSpPr>
        <p:spPr>
          <a:xfrm>
            <a:off x="10938087" y="4607316"/>
            <a:ext cx="1150870" cy="4544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pPr algn="ctr"/>
            <a:r>
              <a:rPr lang="en-US" sz="4500" dirty="0">
                <a:solidFill>
                  <a:srgbClr val="C7C7C7"/>
                </a:solidFill>
              </a:rPr>
              <a:t>Context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A47CB80A-BC91-46CF-887A-2D542FA95A12}"/>
              </a:ext>
            </a:extLst>
          </p:cNvPr>
          <p:cNvSpPr/>
          <p:nvPr/>
        </p:nvSpPr>
        <p:spPr>
          <a:xfrm>
            <a:off x="10767643" y="5534942"/>
            <a:ext cx="118704" cy="198295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096A8D-A941-4738-9BEF-0A405B401F0C}"/>
              </a:ext>
            </a:extLst>
          </p:cNvPr>
          <p:cNvCxnSpPr>
            <a:cxnSpLocks/>
          </p:cNvCxnSpPr>
          <p:nvPr/>
        </p:nvCxnSpPr>
        <p:spPr>
          <a:xfrm flipV="1">
            <a:off x="8883001" y="5161517"/>
            <a:ext cx="1027769" cy="457037"/>
          </a:xfrm>
          <a:prstGeom prst="line">
            <a:avLst/>
          </a:prstGeom>
          <a:ln w="28575">
            <a:gradFill>
              <a:gsLst>
                <a:gs pos="0">
                  <a:srgbClr val="FEDAC2"/>
                </a:gs>
                <a:gs pos="55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Content Placeholder 6" descr="Lightning">
            <a:extLst>
              <a:ext uri="{FF2B5EF4-FFF2-40B4-BE49-F238E27FC236}">
                <a16:creationId xmlns:a16="http://schemas.microsoft.com/office/drawing/2014/main" id="{F77E8EA3-88EE-4A7A-9E12-E18630FE55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63910" y="5049762"/>
            <a:ext cx="325406" cy="32540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F03B8A-4B40-4C99-A5DD-41D0CAA06BB7}"/>
              </a:ext>
            </a:extLst>
          </p:cNvPr>
          <p:cNvCxnSpPr>
            <a:cxnSpLocks/>
          </p:cNvCxnSpPr>
          <p:nvPr/>
        </p:nvCxnSpPr>
        <p:spPr>
          <a:xfrm flipV="1">
            <a:off x="8883001" y="6107895"/>
            <a:ext cx="1011176" cy="39443"/>
          </a:xfrm>
          <a:prstGeom prst="line">
            <a:avLst/>
          </a:prstGeom>
          <a:ln w="28575">
            <a:gradFill>
              <a:gsLst>
                <a:gs pos="0">
                  <a:srgbClr val="FEDCC3"/>
                </a:gs>
                <a:gs pos="55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4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9" grpId="0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C1877A4-E8AB-40DC-9CAB-47C7AE429459}"/>
              </a:ext>
            </a:extLst>
          </p:cNvPr>
          <p:cNvSpPr txBox="1">
            <a:spLocks/>
          </p:cNvSpPr>
          <p:nvPr/>
        </p:nvSpPr>
        <p:spPr>
          <a:xfrm>
            <a:off x="838200" y="230434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Place cells fire in association with specific, allocentrically defined locations in space during navigation</a:t>
            </a:r>
          </a:p>
          <a:p>
            <a:r>
              <a:rPr lang="en-US" dirty="0"/>
              <a:t>Place cells can remap in accordance with translation and scaling transformations but </a:t>
            </a:r>
            <a:r>
              <a:rPr lang="en-US" i="1" dirty="0"/>
              <a:t>not</a:t>
            </a:r>
            <a:r>
              <a:rPr lang="en-US" dirty="0"/>
              <a:t> changes in shape</a:t>
            </a:r>
          </a:p>
          <a:p>
            <a:r>
              <a:rPr lang="en-US" dirty="0"/>
              <a:t>“Time” cells fire in relation to moments in time relative to the start of a trial</a:t>
            </a:r>
          </a:p>
          <a:p>
            <a:r>
              <a:rPr lang="en-US" dirty="0"/>
              <a:t>Time cells scale with scaling of temporal distances (see a vs. b on the bottom right)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E82B0-FDEC-46BD-AD0E-09AE0ACD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448"/>
            <a:ext cx="10515600" cy="1325563"/>
          </a:xfrm>
        </p:spPr>
        <p:txBody>
          <a:bodyPr/>
          <a:lstStyle/>
          <a:p>
            <a:r>
              <a:rPr lang="en-US" dirty="0"/>
              <a:t>Episodic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1176-46D5-4F23-9670-F9FE3ABF4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987"/>
            <a:ext cx="5534319" cy="41220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Episodic memory can be defined as memory for </a:t>
            </a:r>
            <a:r>
              <a:rPr lang="en-US" b="1" dirty="0"/>
              <a:t>specific/precise events</a:t>
            </a:r>
            <a:r>
              <a:rPr lang="en-US" dirty="0"/>
              <a:t> in </a:t>
            </a:r>
            <a:r>
              <a:rPr lang="en-US" b="1" dirty="0"/>
              <a:t>space</a:t>
            </a:r>
            <a:r>
              <a:rPr lang="en-US" dirty="0"/>
              <a:t> and </a:t>
            </a:r>
            <a:r>
              <a:rPr lang="en-US" b="1" dirty="0"/>
              <a:t>time</a:t>
            </a:r>
            <a:r>
              <a:rPr lang="en-US" dirty="0"/>
              <a:t>, framed by </a:t>
            </a:r>
            <a:r>
              <a:rPr lang="en-US" b="1" dirty="0"/>
              <a:t>context</a:t>
            </a:r>
          </a:p>
          <a:p>
            <a:r>
              <a:rPr lang="en-US" b="1" dirty="0"/>
              <a:t>Context</a:t>
            </a:r>
            <a:r>
              <a:rPr lang="en-US" dirty="0"/>
              <a:t> can be defined as additional, often more stable/protracted, information which is indirectly related to an episode</a:t>
            </a:r>
          </a:p>
          <a:p>
            <a:r>
              <a:rPr lang="en-US" dirty="0"/>
              <a:t>Episodic memory critically relies on the hippocampus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9458B7-353B-4BAA-9334-5036D09569CB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73C42B-7652-41E7-9AFD-C7059665FCE2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420624-937D-4993-9EC0-F763405BF7A5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FBF076-2798-4F34-AD5D-2D5A1D0C9FA3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982F59-C89C-4568-917E-2CA76395BD57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8071DB-FC6D-4545-85AC-EED25459C6E3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pic>
        <p:nvPicPr>
          <p:cNvPr id="14" name="Picture 13" descr="Screen Shot 2017-11-30 at 12.35.09 PM.png">
            <a:extLst>
              <a:ext uri="{FF2B5EF4-FFF2-40B4-BE49-F238E27FC236}">
                <a16:creationId xmlns:a16="http://schemas.microsoft.com/office/drawing/2014/main" id="{0DEC76C3-4D4A-4D1C-BA16-B1B76AB12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7"/>
          <a:stretch/>
        </p:blipFill>
        <p:spPr>
          <a:xfrm>
            <a:off x="6372519" y="2306987"/>
            <a:ext cx="5646656" cy="4048489"/>
          </a:xfrm>
          <a:prstGeom prst="rect">
            <a:avLst/>
          </a:prstGeom>
        </p:spPr>
      </p:pic>
      <p:pic>
        <p:nvPicPr>
          <p:cNvPr id="15" name="Picture 2" descr="https://upload.wikimedia.org/wikipedia/commons/5/5e/Place_Cell_Spiking_Activity_Example.png">
            <a:extLst>
              <a:ext uri="{FF2B5EF4-FFF2-40B4-BE49-F238E27FC236}">
                <a16:creationId xmlns:a16="http://schemas.microsoft.com/office/drawing/2014/main" id="{F4FF8E15-F53C-4F33-9E7F-6BEA8A82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41" y="443915"/>
            <a:ext cx="2425234" cy="163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2B7E7B1E-8822-4F66-A6C9-B5CCC677E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495"/>
          <a:stretch/>
        </p:blipFill>
        <p:spPr>
          <a:xfrm>
            <a:off x="5617037" y="615583"/>
            <a:ext cx="3825918" cy="13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0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24B1735A-C3A2-462F-A564-5A33B7BA1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75" y="244474"/>
            <a:ext cx="4107499" cy="1857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4F4E67-F407-43FF-8E73-80461E3F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Zacks et al. 2007</a:t>
            </a:r>
          </a:p>
        </p:txBody>
      </p:sp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E6B2332-1575-420E-B099-E5815F1AA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451" y="2628900"/>
            <a:ext cx="5735549" cy="347980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6" name="vlc-record-2017-11-19-13h17m19s-Breakfast_Social.mp4-">
            <a:hlinkClick r:id="" action="ppaction://media"/>
            <a:extLst>
              <a:ext uri="{FF2B5EF4-FFF2-40B4-BE49-F238E27FC236}">
                <a16:creationId xmlns:a16="http://schemas.microsoft.com/office/drawing/2014/main" id="{40E6AF98-DFDA-4DFB-B802-D356104AC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43254" y="359183"/>
            <a:ext cx="2663009" cy="1997075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CBD1BF-A5A8-49AE-80B4-08EBBFEA0E72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5295900" cy="47021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Event modeling: </a:t>
            </a:r>
            <a:r>
              <a:rPr lang="en-US" dirty="0"/>
              <a:t>what constitutes an “event” and how events are segmented?</a:t>
            </a:r>
          </a:p>
          <a:p>
            <a:r>
              <a:rPr lang="en-US" dirty="0"/>
              <a:t>Zacks et al. has shown that individuals </a:t>
            </a:r>
            <a:r>
              <a:rPr lang="en-US" i="1" dirty="0"/>
              <a:t>naturally segment continuous streams of information into event segments</a:t>
            </a:r>
            <a:r>
              <a:rPr lang="en-US" dirty="0"/>
              <a:t> of different resolutions</a:t>
            </a:r>
          </a:p>
          <a:p>
            <a:r>
              <a:rPr lang="en-US" dirty="0"/>
              <a:t>Coarsely, </a:t>
            </a:r>
            <a:r>
              <a:rPr lang="en-US" b="1" dirty="0"/>
              <a:t>event boundaries </a:t>
            </a:r>
            <a:r>
              <a:rPr lang="en-US" dirty="0"/>
              <a:t>divide up continuous time to aid in describing and organizing memory for those events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9E265E-BF65-4712-B784-D60590377658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A63BAB-62E6-4FFE-BA0E-76271A60E19A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BFAF0E-38B6-4388-9B62-0C03F390C9BE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7E33D3-7E4B-4EDD-A1F0-0233670EF570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109CB4-F4C0-4D2C-9E11-46A73B1C6AD0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9653B0-0CBB-40BF-A8DC-CE193444F972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B23885-E1A8-465E-AADC-10D14A8D8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1413" y="3364712"/>
            <a:ext cx="5734850" cy="2295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01F743-F6C3-42B8-8682-AD9A96076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8502" y="351729"/>
            <a:ext cx="411537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0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8A0F-AEDF-4830-898E-13E6E0A8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Davachi</a:t>
            </a:r>
            <a:r>
              <a:rPr lang="en-US" dirty="0"/>
              <a:t> et al. 2013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DB06B-8486-4D1D-9680-C2C96C946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Discrete distance judgements and source memory were evaluated</a:t>
            </a:r>
          </a:p>
          <a:p>
            <a:r>
              <a:rPr lang="en-US" dirty="0"/>
              <a:t>For “Close” and “Far” judgements, a context boundary effect can be seen such that objects separated by a boundary are more likely to be judged as “Far”</a:t>
            </a:r>
          </a:p>
          <a:p>
            <a:r>
              <a:rPr lang="en-US" dirty="0"/>
              <a:t>This effect has also been related to the hippocampus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637D7F-3803-49C3-B86C-5FB87E83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199" y="233347"/>
            <a:ext cx="3302001" cy="3302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5A108A-0E24-46B9-A3BC-129B06D30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30" y="3453407"/>
            <a:ext cx="3888538" cy="34045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8D8CBF4-74B4-41FB-B18A-E56D2243E571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CC2E8F-1F79-499C-A4ED-95D057ACA734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156DE5-DB42-4994-AC23-BAA6084E6838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887577-E64C-4237-977B-5379D684B29D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F0F09D-35EE-4D9B-9FFF-0F82C6DBA4CC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B874EB-9075-4BCD-9251-6C84159A4313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681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82B0-FDEC-46BD-AD0E-09AE0ACD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Tulving’s Time Travel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1176-46D5-4F23-9670-F9FE3ABF4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“Time’s arrow is straight… the singular exception is provided by the human ability to remember past happenings… The </a:t>
            </a:r>
            <a:r>
              <a:rPr lang="en-US" dirty="0" err="1"/>
              <a:t>rememberer</a:t>
            </a:r>
            <a:r>
              <a:rPr lang="en-US" dirty="0"/>
              <a:t> has mentally traveled back into her past…” – Tulving, 2002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F2454C-B5FB-4B12-8916-0645C4913F89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A089F2-A772-41E4-A3E9-A40DA7E87B23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EE35C-C707-4BB3-9DDE-EFBE91425D55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0CF093-7951-4536-9622-DB95D4F90350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1F56FD-92F1-4169-B16B-5CBD88A1F7ED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9701CA-1173-4886-9FCE-A3FE2B564FE4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67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512" y="576044"/>
            <a:ext cx="6049067" cy="1286312"/>
          </a:xfrm>
        </p:spPr>
        <p:txBody>
          <a:bodyPr>
            <a:normAutofit fontScale="90000"/>
          </a:bodyPr>
          <a:lstStyle/>
          <a:p>
            <a:r>
              <a:rPr lang="en-US" dirty="0"/>
              <a:t>Spatiotemporal Reconstruction in VR</a:t>
            </a:r>
          </a:p>
        </p:txBody>
      </p:sp>
      <p:pic>
        <p:nvPicPr>
          <p:cNvPr id="8" name="Timeline Visualizer - Subject 026, Trial 4, Phase VR Study 6_13_2017 9_28_27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77037" y="2329866"/>
            <a:ext cx="8497100" cy="451424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582" y="2715243"/>
            <a:ext cx="5441418" cy="4128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581" y="0"/>
            <a:ext cx="5441418" cy="30973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EDED09-EAE2-421C-B34F-C50D76417657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CAE513-B1D9-431D-921D-55713BADF776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9D5143-1303-4CC8-A4F7-187E733DB3CF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CCE6C1-F198-4070-89FD-0BA8A5DFF5CA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C0969D-9928-41D8-8F18-60DD3E515C27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B3CF45-8EC0-4508-B2AF-5D2F0E26A7DD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9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reconstruction?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4648020" cy="2606991"/>
          </a:xfrm>
        </p:spPr>
        <p:txBody>
          <a:bodyPr>
            <a:normAutofit/>
          </a:bodyPr>
          <a:lstStyle/>
          <a:p>
            <a:r>
              <a:rPr lang="en-US" dirty="0"/>
              <a:t>Begin with some data in a </a:t>
            </a:r>
            <a:br>
              <a:rPr lang="en-US" dirty="0"/>
            </a:br>
            <a:r>
              <a:rPr lang="en-US" dirty="0"/>
              <a:t>(usually continuous) domain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Social Space</a:t>
            </a:r>
          </a:p>
        </p:txBody>
      </p:sp>
      <p:pic>
        <p:nvPicPr>
          <p:cNvPr id="1026" name="Picture 2" descr="Image result for shopping mall">
            <a:extLst>
              <a:ext uri="{FF2B5EF4-FFF2-40B4-BE49-F238E27FC236}">
                <a16:creationId xmlns:a16="http://schemas.microsoft.com/office/drawing/2014/main" id="{D64002E1-AE3A-460E-BE92-DC11F8A0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77" y="1404594"/>
            <a:ext cx="3430679" cy="197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Doctor Strange Clip">
            <a:hlinkClick r:id="" action="ppaction://media"/>
            <a:extLst>
              <a:ext uri="{FF2B5EF4-FFF2-40B4-BE49-F238E27FC236}">
                <a16:creationId xmlns:a16="http://schemas.microsoft.com/office/drawing/2014/main" id="{6020401E-B9FB-437F-A483-085A404FB1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2305" y="3346622"/>
            <a:ext cx="3417853" cy="1922542"/>
          </a:xfrm>
          <a:prstGeom prst="rect">
            <a:avLst/>
          </a:prstGeom>
        </p:spPr>
      </p:pic>
      <p:pic>
        <p:nvPicPr>
          <p:cNvPr id="1028" name="Picture 4" descr="Image result for job interview">
            <a:extLst>
              <a:ext uri="{FF2B5EF4-FFF2-40B4-BE49-F238E27FC236}">
                <a16:creationId xmlns:a16="http://schemas.microsoft.com/office/drawing/2014/main" id="{13DB4016-6CC3-4615-85A4-49467EB4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3" y="4837361"/>
            <a:ext cx="3431160" cy="193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octor strange timeline time travel fight graph">
            <a:extLst>
              <a:ext uri="{FF2B5EF4-FFF2-40B4-BE49-F238E27FC236}">
                <a16:creationId xmlns:a16="http://schemas.microsoft.com/office/drawing/2014/main" id="{48070C4C-3C5F-45CF-9064-E6699098F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6" t="21789" r="11766" b="11132"/>
          <a:stretch/>
        </p:blipFill>
        <p:spPr bwMode="auto">
          <a:xfrm>
            <a:off x="9130159" y="3342042"/>
            <a:ext cx="3061841" cy="19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hopping mall map">
            <a:extLst>
              <a:ext uri="{FF2B5EF4-FFF2-40B4-BE49-F238E27FC236}">
                <a16:creationId xmlns:a16="http://schemas.microsoft.com/office/drawing/2014/main" id="{31903471-95C8-4CAE-9090-C6A355B8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2"/>
          <a:stretch/>
        </p:blipFill>
        <p:spPr bwMode="auto">
          <a:xfrm>
            <a:off x="9130158" y="1357943"/>
            <a:ext cx="2630078" cy="198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hue game">
            <a:extLst>
              <a:ext uri="{FF2B5EF4-FFF2-40B4-BE49-F238E27FC236}">
                <a16:creationId xmlns:a16="http://schemas.microsoft.com/office/drawing/2014/main" id="{5C262AC1-179A-4BC3-B5E0-F26C834DF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t="4715" r="6686" b="14227"/>
          <a:stretch/>
        </p:blipFill>
        <p:spPr bwMode="auto">
          <a:xfrm rot="5400000">
            <a:off x="9309282" y="5091411"/>
            <a:ext cx="1501742" cy="18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olorspace">
            <a:extLst>
              <a:ext uri="{FF2B5EF4-FFF2-40B4-BE49-F238E27FC236}">
                <a16:creationId xmlns:a16="http://schemas.microsoft.com/office/drawing/2014/main" id="{FFF88AD3-F8A1-4B25-95E8-51509EFA4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69" y="5258313"/>
            <a:ext cx="1565189" cy="151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hauteslides.com/wordpress/wp-content/uploads/2011/05/Game-of-Thrones-Infographic-Full-Screen.png">
            <a:extLst>
              <a:ext uri="{FF2B5EF4-FFF2-40B4-BE49-F238E27FC236}">
                <a16:creationId xmlns:a16="http://schemas.microsoft.com/office/drawing/2014/main" id="{730709F4-AFA3-48D2-8009-36D06A28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347" y="4837362"/>
            <a:ext cx="2796107" cy="193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CA945-10DB-4269-9F54-1AE43654BC37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A91B38-D611-4CB0-907E-86FB5A997E88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8447A1-3FC3-44BC-A89E-6A6E205D2CDF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DA96D8-24AF-40E0-BE54-74CCF422E2F6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0501F1-7400-40AD-BE3D-63F8ECC7EA65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68619C-3B3A-45E0-A92A-7BDC79825F0B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616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C114-8AAB-4E5A-9CCA-DA5076B7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Spatiotemporal Reconstruction in VR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E8A0-271E-4EEF-A037-F196A00B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68378" cy="4389099"/>
          </a:xfrm>
        </p:spPr>
        <p:txBody>
          <a:bodyPr/>
          <a:lstStyle/>
          <a:p>
            <a:r>
              <a:rPr lang="en-US" dirty="0"/>
              <a:t>43 young adult participants (ages 18-24; 23 male)</a:t>
            </a:r>
          </a:p>
          <a:p>
            <a:r>
              <a:rPr lang="en-US" dirty="0"/>
              <a:t>Virtual Reality using the Oculus Rift</a:t>
            </a:r>
          </a:p>
          <a:p>
            <a:r>
              <a:rPr lang="en-US" dirty="0"/>
              <a:t>Study events in space and time</a:t>
            </a:r>
          </a:p>
          <a:p>
            <a:r>
              <a:rPr lang="en-US" dirty="0"/>
              <a:t>4 study/test trials with the same set of events in the same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8B10-CDA7-427A-995C-42229C254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729" y="3776854"/>
            <a:ext cx="3793079" cy="28781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A70C2D-C6E7-4810-83AE-57B2A7AB3F1F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46F70F-80C9-4D67-B90D-6E18CF21C11D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BA882A-B634-4F4D-9BE8-8F7B5ADB3EAA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BF6A9E-68FC-4368-B152-8D69D3F5B719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6B6C4-E9E5-42BC-98C0-97AE2251A79A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2E51FC-53FF-4D49-8DEF-180EC4D687B5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pic>
        <p:nvPicPr>
          <p:cNvPr id="6" name="participantVideo">
            <a:hlinkClick r:id="" action="ppaction://media"/>
            <a:extLst>
              <a:ext uri="{FF2B5EF4-FFF2-40B4-BE49-F238E27FC236}">
                <a16:creationId xmlns:a16="http://schemas.microsoft.com/office/drawing/2014/main" id="{0C4C1188-407B-4042-ACAD-6A58DBCE3D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41"/>
                </p14:media>
              </p:ext>
            </p:extLst>
          </p:nvPr>
        </p:nvPicPr>
        <p:blipFill rotWithShape="1">
          <a:blip r:embed="rId5"/>
          <a:srcRect t="21674" b="20905"/>
          <a:stretch>
            <a:fillRect/>
          </a:stretch>
        </p:blipFill>
        <p:spPr>
          <a:xfrm>
            <a:off x="6341531" y="3776854"/>
            <a:ext cx="5012269" cy="28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278C-B758-4415-AC8B-617406A2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7BA39-15A0-4B22-A09A-383975F7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8249"/>
            <a:ext cx="4926647" cy="3928713"/>
          </a:xfrm>
        </p:spPr>
        <p:txBody>
          <a:bodyPr/>
          <a:lstStyle/>
          <a:p>
            <a:r>
              <a:rPr lang="en-US" dirty="0"/>
              <a:t>Overall performance improved across trials on simple study and test metrics (errors space and time)</a:t>
            </a:r>
          </a:p>
          <a:p>
            <a:r>
              <a:rPr lang="en-US" dirty="0"/>
              <a:t>Error in space seemed to hit floor by trial 3 while time continued to improve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2FCD9CC-10B3-4882-8B48-8A443438C3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033569"/>
              </p:ext>
            </p:extLst>
          </p:nvPr>
        </p:nvGraphicFramePr>
        <p:xfrm>
          <a:off x="6021987" y="1837699"/>
          <a:ext cx="2822630" cy="3938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973838-2040-4B05-A224-C6AE8E5521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669266"/>
              </p:ext>
            </p:extLst>
          </p:nvPr>
        </p:nvGraphicFramePr>
        <p:xfrm>
          <a:off x="8850081" y="1837699"/>
          <a:ext cx="2822630" cy="3938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C23DC153-E1AA-4261-8599-7E575CCA23CB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D145F0-5320-489C-9FD3-66FD66269AFA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D4B0F1-A0DF-4965-943A-CABE1AE7DD85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BA30D2-7E9F-4E7D-9253-B8357ACA72D3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970F28-3CF7-4FE9-8FC3-B1AEDE743171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CDF90-E1D3-4426-B4BB-89BAB524D9F8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9719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6144" t="4325" r="1915" b="3724"/>
          <a:stretch/>
        </p:blipFill>
        <p:spPr>
          <a:xfrm>
            <a:off x="1407459" y="1580050"/>
            <a:ext cx="3442447" cy="3431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3795" y="2247433"/>
            <a:ext cx="5137380" cy="3054704"/>
          </a:xfrm>
        </p:spPr>
        <p:txBody>
          <a:bodyPr>
            <a:normAutofit/>
          </a:bodyPr>
          <a:lstStyle/>
          <a:p>
            <a:r>
              <a:rPr lang="en-US" dirty="0"/>
              <a:t>Analyze space and time independently</a:t>
            </a:r>
          </a:p>
          <a:p>
            <a:r>
              <a:rPr lang="en-US" dirty="0"/>
              <a:t>Use relational memory metrics (identity-location errors)</a:t>
            </a:r>
          </a:p>
          <a:p>
            <a:r>
              <a:rPr lang="en-US" dirty="0"/>
              <a:t>There are far more relational memory errors in space than in time in this task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Identity-location Errors in Space vs. Time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4660" t="18986" r="124" b="-1223"/>
          <a:stretch/>
        </p:blipFill>
        <p:spPr>
          <a:xfrm>
            <a:off x="813108" y="5447833"/>
            <a:ext cx="7377953" cy="1264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3648634" y="4641939"/>
            <a:ext cx="120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Space (m)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01318" y="6174904"/>
            <a:ext cx="108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Time (s)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61D021D4-ACBD-48FB-83E8-661301498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976015"/>
              </p:ext>
            </p:extLst>
          </p:nvPr>
        </p:nvGraphicFramePr>
        <p:xfrm>
          <a:off x="8451923" y="1805359"/>
          <a:ext cx="333756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6DAF90B-39CD-4CE3-9527-22175DCFB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333779"/>
              </p:ext>
            </p:extLst>
          </p:nvPr>
        </p:nvGraphicFramePr>
        <p:xfrm>
          <a:off x="5891603" y="1805359"/>
          <a:ext cx="256032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F57FF4-3C17-40DC-B555-5567A61E20EB}"/>
              </a:ext>
            </a:extLst>
          </p:cNvPr>
          <p:cNvSpPr txBox="1"/>
          <p:nvPr/>
        </p:nvSpPr>
        <p:spPr>
          <a:xfrm>
            <a:off x="8521831" y="6176963"/>
            <a:ext cx="36408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Number of Identities is the Average Number of Identities Per Trial which fit the various criteria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D4CFE2-DF2A-494C-83C1-6E814D56EC91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F816C-D860-4C75-9181-7F0465039344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E7CC18-1B3E-4391-AE9B-CD026A78A4F7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289CC2-F71A-4DFC-B961-F15E82A11B18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1F3F97-A423-47D7-90FD-026EA3A4A717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60FF0B-0E9C-4904-B728-ED687B391110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0089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44216"/>
            <a:ext cx="5176881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 and Relational Memory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35708B6-1308-44DB-82DB-C7E081B0F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067623"/>
              </p:ext>
            </p:extLst>
          </p:nvPr>
        </p:nvGraphicFramePr>
        <p:xfrm>
          <a:off x="6958056" y="802748"/>
          <a:ext cx="4052844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86A04-4A2C-4D91-9424-58103B84A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3795" y="1828800"/>
            <a:ext cx="5181600" cy="4351338"/>
          </a:xfrm>
        </p:spPr>
        <p:txBody>
          <a:bodyPr/>
          <a:lstStyle/>
          <a:p>
            <a:r>
              <a:rPr lang="en-US" dirty="0"/>
              <a:t>Identity-location errors (temporal item misbindings) would be expected by chance to occur within context around 14% of the time</a:t>
            </a:r>
          </a:p>
          <a:p>
            <a:r>
              <a:rPr lang="en-US" dirty="0"/>
              <a:t>They occur &gt;40% of the time, and the error gets worse across trials</a:t>
            </a:r>
          </a:p>
          <a:p>
            <a:r>
              <a:rPr lang="en-US" dirty="0"/>
              <a:t>This is true even when looking at the raw Identity-location errors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5975FB3-7618-4952-A07C-E3E8B551C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75734"/>
              </p:ext>
            </p:extLst>
          </p:nvPr>
        </p:nvGraphicFramePr>
        <p:xfrm>
          <a:off x="6962775" y="4004469"/>
          <a:ext cx="4048125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FB963F5-9302-4990-A400-04EC6EFC5C2E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C0B5EF-35E6-4202-9005-0727DC2F9C62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48EAA0-BABD-4562-8110-8F3FC830B6C7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9CEDF-3E85-4866-9022-A5E654F1AE7C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275199-FF98-4957-9682-19B440ABF7B0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41858F-B8DD-4214-9046-595799947E84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48866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15" y="469900"/>
            <a:ext cx="830696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Temporal Context Boundary Effects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EFE98A-FEEF-4490-A986-9ABA91F0D60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86317016"/>
              </p:ext>
            </p:extLst>
          </p:nvPr>
        </p:nvGraphicFramePr>
        <p:xfrm>
          <a:off x="4409494" y="3589627"/>
          <a:ext cx="3824801" cy="306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815906E-DB34-40F8-80BD-7CEC68C737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8493040"/>
              </p:ext>
            </p:extLst>
          </p:nvPr>
        </p:nvGraphicFramePr>
        <p:xfrm>
          <a:off x="584692" y="3585943"/>
          <a:ext cx="3824802" cy="3072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FCED31F-E51A-4948-8C60-5D683C60D532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3D869A-AD92-462C-A8A2-D3C887E115FA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9EC939-C4F7-4BD0-91D4-B3C716C34967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CEA1E3-E48E-46C0-96B1-B48F08C742E7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CB69E2-E185-4664-B8A7-DCD4EB0063A9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9B5450-CB76-4A1E-8726-F856D93BB1D8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pic>
        <p:nvPicPr>
          <p:cNvPr id="15" name="Timeline Visualizer - Subject 026, Trial 4, Phase VR Study 6_13_2017 9_28_27 PM">
            <a:hlinkClick r:id="" action="ppaction://media"/>
            <a:extLst>
              <a:ext uri="{FF2B5EF4-FFF2-40B4-BE49-F238E27FC236}">
                <a16:creationId xmlns:a16="http://schemas.microsoft.com/office/drawing/2014/main" id="{9868F54A-D969-486B-A7C9-6ACBC2BAD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8408" t="7028" r="30607" b="4408"/>
          <a:stretch/>
        </p:blipFill>
        <p:spPr>
          <a:xfrm>
            <a:off x="8996404" y="3520264"/>
            <a:ext cx="2733591" cy="3138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1C2DCA-3204-4B9C-8511-09893002B0D9}"/>
              </a:ext>
            </a:extLst>
          </p:cNvPr>
          <p:cNvSpPr txBox="1"/>
          <p:nvPr/>
        </p:nvSpPr>
        <p:spPr>
          <a:xfrm>
            <a:off x="584693" y="1766874"/>
            <a:ext cx="11311934" cy="1564849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452D7D-1449-4337-8BFE-44A2F9A9AE2A}"/>
              </a:ext>
            </a:extLst>
          </p:cNvPr>
          <p:cNvSpPr txBox="1">
            <a:spLocks/>
          </p:cNvSpPr>
          <p:nvPr/>
        </p:nvSpPr>
        <p:spPr>
          <a:xfrm>
            <a:off x="913794" y="1828800"/>
            <a:ext cx="108196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Context Boundary Effects are scaling transformations</a:t>
            </a:r>
          </a:p>
          <a:p>
            <a:pPr marL="285750" indent="-285750"/>
            <a:r>
              <a:rPr lang="en-US" dirty="0"/>
              <a:t>They reflect a systematic bias due to context on distance judgements</a:t>
            </a:r>
          </a:p>
          <a:p>
            <a:pPr marL="285750" indent="-285750"/>
            <a:r>
              <a:rPr lang="en-US" dirty="0"/>
              <a:t>This bias is not diminished by restudy or freely crossing boundaries</a:t>
            </a:r>
          </a:p>
        </p:txBody>
      </p:sp>
    </p:spTree>
    <p:extLst>
      <p:ext uri="{BB962C8B-B14F-4D97-AF65-F5344CB8AC3E}">
        <p14:creationId xmlns:p14="http://schemas.microsoft.com/office/powerpoint/2010/main" val="403591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9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ABC0">
                <a:alpha val="30000"/>
                <a:lumMod val="5000"/>
                <a:lumOff val="95000"/>
              </a:srgbClr>
            </a:gs>
            <a:gs pos="74000">
              <a:srgbClr val="E4ABC0">
                <a:lumMod val="45000"/>
                <a:lumOff val="55000"/>
                <a:alpha val="10000"/>
              </a:srgbClr>
            </a:gs>
            <a:gs pos="83000">
              <a:srgbClr val="E4ABC0">
                <a:alpha val="9804"/>
                <a:lumMod val="45000"/>
                <a:lumOff val="55000"/>
              </a:srgbClr>
            </a:gs>
            <a:gs pos="100000">
              <a:srgbClr val="E4ABC0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F8A3-E641-4ABF-B9AF-8BA63B89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90B2F-6007-4CCF-92B6-77901F11B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579"/>
            <a:ext cx="10515600" cy="4157220"/>
          </a:xfrm>
        </p:spPr>
        <p:txBody>
          <a:bodyPr>
            <a:normAutofit/>
          </a:bodyPr>
          <a:lstStyle/>
          <a:p>
            <a:r>
              <a:rPr lang="en-US" dirty="0"/>
              <a:t>Relational memory errors are far more common in temporal location information than spatial in this task</a:t>
            </a:r>
          </a:p>
          <a:p>
            <a:r>
              <a:rPr lang="en-US" dirty="0"/>
              <a:t>Context boundaries influence relational memory/order memory performance such that within context relational errors occur </a:t>
            </a:r>
            <a:r>
              <a:rPr lang="en-US" i="1" dirty="0"/>
              <a:t>more often</a:t>
            </a:r>
            <a:r>
              <a:rPr lang="en-US" dirty="0"/>
              <a:t> with restudy</a:t>
            </a:r>
          </a:p>
          <a:p>
            <a:r>
              <a:rPr lang="en-US" dirty="0"/>
              <a:t>Context boundary effects are persistent even with restudy and the ability to freely cross context boundaries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8F8B72-B867-4FB8-8607-9728A40D35C7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3F873F-5A98-40F4-A8A4-82DF420B48FD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3470AE-B963-476D-9FCB-819DC267FCBD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9385FB-9E86-4D83-9D2E-3FA4990ED8FB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A7E8DA-B928-463B-AD0F-BD82B9BFBE4A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7A2394-33B9-46A1-9365-2131FFDDE8E5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87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C0AB">
                <a:alpha val="30000"/>
                <a:lumMod val="5000"/>
                <a:lumOff val="95000"/>
              </a:srgbClr>
            </a:gs>
            <a:gs pos="74000">
              <a:srgbClr val="E4C0AB">
                <a:alpha val="9804"/>
                <a:lumMod val="45000"/>
                <a:lumOff val="55000"/>
              </a:srgbClr>
            </a:gs>
            <a:gs pos="83000">
              <a:srgbClr val="E4C0AB">
                <a:alpha val="10000"/>
                <a:lumMod val="45000"/>
                <a:lumOff val="55000"/>
              </a:srgbClr>
            </a:gs>
            <a:gs pos="100000">
              <a:srgbClr val="E4C0AB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243B-9B1E-498A-8F69-8CEA99E2F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6271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Spatiotemporal Navigation, Sampling, and Information In-The-Moment in Virtual Reality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E5531-1577-4A5B-AB42-E67EFF425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4106863"/>
            <a:ext cx="9144000" cy="1655762"/>
          </a:xfrm>
        </p:spPr>
        <p:txBody>
          <a:bodyPr/>
          <a:lstStyle/>
          <a:p>
            <a:r>
              <a:rPr lang="en-US" dirty="0"/>
              <a:t>Path and Order Analyses</a:t>
            </a:r>
          </a:p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Study 3</a:t>
            </a:r>
            <a:br>
              <a:rPr lang="en-US" i="1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(Proposed)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D6DAC-97FF-4900-BFC9-9B8EDE04C209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567ABB-86D3-426C-88DC-2AE3F0152755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642CB4-6EEB-401F-ACE0-5A39FFF7B07F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66E05B-5E8A-4101-A281-887B368476FA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E4E43E-7A46-4B9F-A1A5-0DEABA65FCC9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24E633-1AEE-47AE-A01C-A7D74933B9A2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892BE4-F648-456A-945B-A8A45DC65186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5F9657-FA8F-4D23-BF1B-0D8291C92B18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922818-C287-467C-B0C8-F87F6FFF7F15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A61524-1C11-440F-8E51-1F16E90FFA45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E3DC15-BB80-4B9D-B544-1A8CBA6461D7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695690-755A-404A-9D96-AE60D8D6D401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A5980-71AC-4E37-90C4-3480E9ADA070}"/>
              </a:ext>
            </a:extLst>
          </p:cNvPr>
          <p:cNvSpPr/>
          <p:nvPr/>
        </p:nvSpPr>
        <p:spPr>
          <a:xfrm>
            <a:off x="9894178" y="5155794"/>
            <a:ext cx="1389013" cy="952101"/>
          </a:xfrm>
          <a:prstGeom prst="rect">
            <a:avLst/>
          </a:prstGeom>
          <a:solidFill>
            <a:srgbClr val="4472C4">
              <a:alpha val="10196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           Episodes</a:t>
            </a:r>
          </a:p>
        </p:txBody>
      </p:sp>
      <p:pic>
        <p:nvPicPr>
          <p:cNvPr id="19" name="Graphic 18" descr="Thermometer">
            <a:extLst>
              <a:ext uri="{FF2B5EF4-FFF2-40B4-BE49-F238E27FC236}">
                <a16:creationId xmlns:a16="http://schemas.microsoft.com/office/drawing/2014/main" id="{0393C966-D677-4D9D-9276-62B5B27BA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1614" y="5318229"/>
            <a:ext cx="325406" cy="325406"/>
          </a:xfrm>
          <a:prstGeom prst="rect">
            <a:avLst/>
          </a:prstGeom>
        </p:spPr>
      </p:pic>
      <p:pic>
        <p:nvPicPr>
          <p:cNvPr id="20" name="Graphic 19" descr="City">
            <a:extLst>
              <a:ext uri="{FF2B5EF4-FFF2-40B4-BE49-F238E27FC236}">
                <a16:creationId xmlns:a16="http://schemas.microsoft.com/office/drawing/2014/main" id="{7F73E2FC-8778-436E-A887-6541C00E6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4180" y="6076308"/>
            <a:ext cx="325406" cy="325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818FF9-A95B-4E61-A791-AF6C8451D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435" y="5220450"/>
            <a:ext cx="1423848" cy="11797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BBDFA0A-9871-4DD5-A0E4-B1D5E8347D57}"/>
              </a:ext>
            </a:extLst>
          </p:cNvPr>
          <p:cNvGrpSpPr/>
          <p:nvPr/>
        </p:nvGrpSpPr>
        <p:grpSpPr>
          <a:xfrm>
            <a:off x="10008685" y="5205542"/>
            <a:ext cx="852253" cy="325406"/>
            <a:chOff x="6096000" y="1690687"/>
            <a:chExt cx="2394857" cy="914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1DE81D-38DB-4A68-9479-ECCD92D0343A}"/>
                </a:ext>
              </a:extLst>
            </p:cNvPr>
            <p:cNvSpPr/>
            <p:nvPr/>
          </p:nvSpPr>
          <p:spPr>
            <a:xfrm>
              <a:off x="6096000" y="1690687"/>
              <a:ext cx="2394857" cy="91440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               Space</a:t>
              </a:r>
            </a:p>
          </p:txBody>
        </p:sp>
        <p:pic>
          <p:nvPicPr>
            <p:cNvPr id="24" name="Graphic 23" descr="Map with pin">
              <a:extLst>
                <a:ext uri="{FF2B5EF4-FFF2-40B4-BE49-F238E27FC236}">
                  <a16:creationId xmlns:a16="http://schemas.microsoft.com/office/drawing/2014/main" id="{40E35756-9238-4F8E-A108-7A0792FDF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7514" y="1690687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0E36C-7243-4C3C-9C90-45C4C547F42B}"/>
              </a:ext>
            </a:extLst>
          </p:cNvPr>
          <p:cNvGrpSpPr/>
          <p:nvPr/>
        </p:nvGrpSpPr>
        <p:grpSpPr>
          <a:xfrm>
            <a:off x="10297716" y="5737709"/>
            <a:ext cx="852253" cy="325406"/>
            <a:chOff x="6096000" y="2605087"/>
            <a:chExt cx="2394857" cy="9144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045719-3AE3-431D-8512-5AC2E91E23B4}"/>
                </a:ext>
              </a:extLst>
            </p:cNvPr>
            <p:cNvSpPr/>
            <p:nvPr/>
          </p:nvSpPr>
          <p:spPr>
            <a:xfrm>
              <a:off x="6096000" y="2605087"/>
              <a:ext cx="2394857" cy="91440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 Time</a:t>
              </a:r>
            </a:p>
          </p:txBody>
        </p:sp>
        <p:pic>
          <p:nvPicPr>
            <p:cNvPr id="27" name="Graphic 26" descr="Clock">
              <a:extLst>
                <a:ext uri="{FF2B5EF4-FFF2-40B4-BE49-F238E27FC236}">
                  <a16:creationId xmlns:a16="http://schemas.microsoft.com/office/drawing/2014/main" id="{5FB98EFD-4224-4E4B-8E79-B27DB08A7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93428" y="2605087"/>
              <a:ext cx="914400" cy="914400"/>
            </a:xfrm>
            <a:prstGeom prst="rect">
              <a:avLst/>
            </a:prstGeom>
          </p:spPr>
        </p:pic>
      </p:grp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5931600-D586-47CA-BB83-E95CA13511CE}"/>
              </a:ext>
            </a:extLst>
          </p:cNvPr>
          <p:cNvCxnSpPr>
            <a:stCxn id="44" idx="2"/>
            <a:endCxn id="20" idx="0"/>
          </p:cNvCxnSpPr>
          <p:nvPr/>
        </p:nvCxnSpPr>
        <p:spPr>
          <a:xfrm rot="5400000">
            <a:off x="9441178" y="5690873"/>
            <a:ext cx="701141" cy="69730"/>
          </a:xfrm>
          <a:prstGeom prst="curvedConnector3">
            <a:avLst>
              <a:gd name="adj1" fmla="val 44475"/>
            </a:avLst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4A7F98A-2EB5-4650-96AF-4E6984921F19}"/>
              </a:ext>
            </a:extLst>
          </p:cNvPr>
          <p:cNvCxnSpPr>
            <a:stCxn id="19" idx="1"/>
            <a:endCxn id="44" idx="3"/>
          </p:cNvCxnSpPr>
          <p:nvPr/>
        </p:nvCxnSpPr>
        <p:spPr>
          <a:xfrm rot="10800000">
            <a:off x="9989316" y="5212464"/>
            <a:ext cx="1342299" cy="268467"/>
          </a:xfrm>
          <a:prstGeom prst="curvedConnector3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2830068-B9B4-49C2-B4F3-54EA84F288D3}"/>
              </a:ext>
            </a:extLst>
          </p:cNvPr>
          <p:cNvCxnSpPr>
            <a:stCxn id="19" idx="2"/>
            <a:endCxn id="20" idx="3"/>
          </p:cNvCxnSpPr>
          <p:nvPr/>
        </p:nvCxnSpPr>
        <p:spPr>
          <a:xfrm rot="5400000">
            <a:off x="10409263" y="5153957"/>
            <a:ext cx="595376" cy="1574731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45100E84-D275-4AF7-ADED-055FC912C304}"/>
              </a:ext>
            </a:extLst>
          </p:cNvPr>
          <p:cNvCxnSpPr>
            <a:stCxn id="20" idx="0"/>
            <a:endCxn id="23" idx="2"/>
          </p:cNvCxnSpPr>
          <p:nvPr/>
        </p:nvCxnSpPr>
        <p:spPr>
          <a:xfrm rot="5400000" flipH="1" flipV="1">
            <a:off x="9823167" y="5464664"/>
            <a:ext cx="545360" cy="677928"/>
          </a:xfrm>
          <a:prstGeom prst="curvedConnector3">
            <a:avLst/>
          </a:prstGeom>
          <a:ln w="9525" cap="flat" cmpd="sng" algn="ctr">
            <a:solidFill>
              <a:srgbClr val="4472C4">
                <a:alpha val="20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7581DA0-AE3E-4F9D-846A-26100D72CFEE}"/>
              </a:ext>
            </a:extLst>
          </p:cNvPr>
          <p:cNvCxnSpPr>
            <a:stCxn id="19" idx="2"/>
            <a:endCxn id="26" idx="0"/>
          </p:cNvCxnSpPr>
          <p:nvPr/>
        </p:nvCxnSpPr>
        <p:spPr>
          <a:xfrm rot="5400000">
            <a:off x="11062042" y="5305435"/>
            <a:ext cx="94075" cy="770475"/>
          </a:xfrm>
          <a:prstGeom prst="curvedConnector3">
            <a:avLst/>
          </a:prstGeom>
          <a:ln w="9525" cap="flat" cmpd="sng" algn="ctr">
            <a:solidFill>
              <a:srgbClr val="4472C4">
                <a:alpha val="20000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Graphic 32" descr="Planet">
            <a:extLst>
              <a:ext uri="{FF2B5EF4-FFF2-40B4-BE49-F238E27FC236}">
                <a16:creationId xmlns:a16="http://schemas.microsoft.com/office/drawing/2014/main" id="{C32AC97E-C1E0-409C-A5A6-A405D894B8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96219" y="4429919"/>
            <a:ext cx="325406" cy="32540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F12D7BE-9AF4-47D2-A3AD-4552267F7F3C}"/>
              </a:ext>
            </a:extLst>
          </p:cNvPr>
          <p:cNvGrpSpPr/>
          <p:nvPr/>
        </p:nvGrpSpPr>
        <p:grpSpPr>
          <a:xfrm>
            <a:off x="10830374" y="4730627"/>
            <a:ext cx="381577" cy="390964"/>
            <a:chOff x="8285228" y="429692"/>
            <a:chExt cx="1072242" cy="1098621"/>
          </a:xfrm>
        </p:grpSpPr>
        <p:pic>
          <p:nvPicPr>
            <p:cNvPr id="35" name="Graphic 34" descr="Sun">
              <a:extLst>
                <a:ext uri="{FF2B5EF4-FFF2-40B4-BE49-F238E27FC236}">
                  <a16:creationId xmlns:a16="http://schemas.microsoft.com/office/drawing/2014/main" id="{19264EF7-C381-4748-B52C-8E578C2FD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85228" y="42969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Moon">
              <a:extLst>
                <a:ext uri="{FF2B5EF4-FFF2-40B4-BE49-F238E27FC236}">
                  <a16:creationId xmlns:a16="http://schemas.microsoft.com/office/drawing/2014/main" id="{B88D2383-D2F2-4CFD-B646-8449EA79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43070" y="613913"/>
              <a:ext cx="914400" cy="914400"/>
            </a:xfrm>
            <a:prstGeom prst="rect">
              <a:avLst/>
            </a:prstGeom>
          </p:spPr>
        </p:pic>
      </p:grp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00F0CA1D-2908-4EC5-8864-09E171297F24}"/>
              </a:ext>
            </a:extLst>
          </p:cNvPr>
          <p:cNvCxnSpPr>
            <a:endCxn id="35" idx="1"/>
          </p:cNvCxnSpPr>
          <p:nvPr/>
        </p:nvCxnSpPr>
        <p:spPr>
          <a:xfrm flipV="1">
            <a:off x="9989316" y="4893330"/>
            <a:ext cx="841058" cy="312212"/>
          </a:xfrm>
          <a:prstGeom prst="curvedConnector3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BEE54F9-6B8E-4F02-8820-7DAC563F9153}"/>
              </a:ext>
            </a:extLst>
          </p:cNvPr>
          <p:cNvCxnSpPr>
            <a:stCxn id="36" idx="3"/>
            <a:endCxn id="19" idx="0"/>
          </p:cNvCxnSpPr>
          <p:nvPr/>
        </p:nvCxnSpPr>
        <p:spPr>
          <a:xfrm>
            <a:off x="11211950" y="4958888"/>
            <a:ext cx="282367" cy="359341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56BE5BC0-4E2B-4D40-9492-4223B627CBB4}"/>
              </a:ext>
            </a:extLst>
          </p:cNvPr>
          <p:cNvCxnSpPr>
            <a:stCxn id="36" idx="2"/>
            <a:endCxn id="20" idx="3"/>
          </p:cNvCxnSpPr>
          <p:nvPr/>
        </p:nvCxnSpPr>
        <p:spPr>
          <a:xfrm rot="5400000">
            <a:off x="9925707" y="5115470"/>
            <a:ext cx="1117420" cy="1129662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7C504F1-BDD3-4F8F-BA04-1F7924A84E3A}"/>
              </a:ext>
            </a:extLst>
          </p:cNvPr>
          <p:cNvCxnSpPr>
            <a:stCxn id="36" idx="0"/>
            <a:endCxn id="33" idx="1"/>
          </p:cNvCxnSpPr>
          <p:nvPr/>
        </p:nvCxnSpPr>
        <p:spPr>
          <a:xfrm rot="5400000" flipH="1" flipV="1">
            <a:off x="11220951" y="4420918"/>
            <a:ext cx="203564" cy="546971"/>
          </a:xfrm>
          <a:prstGeom prst="curvedConnector2">
            <a:avLst/>
          </a:prstGeom>
          <a:ln>
            <a:solidFill>
              <a:srgbClr val="4472C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9E5A0B-4156-4F05-9845-D54ABD2BD75C}"/>
              </a:ext>
            </a:extLst>
          </p:cNvPr>
          <p:cNvSpPr txBox="1"/>
          <p:nvPr/>
        </p:nvSpPr>
        <p:spPr>
          <a:xfrm>
            <a:off x="10938087" y="4607316"/>
            <a:ext cx="1150870" cy="4544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100" dirty="0">
                <a:solidFill>
                  <a:srgbClr val="C7C7C7"/>
                </a:solidFill>
              </a:rPr>
              <a:t>Context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AA38477D-7230-4FA3-A4A9-D138577EEDD0}"/>
              </a:ext>
            </a:extLst>
          </p:cNvPr>
          <p:cNvSpPr/>
          <p:nvPr/>
        </p:nvSpPr>
        <p:spPr>
          <a:xfrm>
            <a:off x="10767643" y="5534942"/>
            <a:ext cx="118704" cy="198295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8EEF2AD-19C7-4D7A-8323-11AA2B1684BB}"/>
              </a:ext>
            </a:extLst>
          </p:cNvPr>
          <p:cNvCxnSpPr>
            <a:cxnSpLocks/>
          </p:cNvCxnSpPr>
          <p:nvPr/>
        </p:nvCxnSpPr>
        <p:spPr>
          <a:xfrm flipV="1">
            <a:off x="8883001" y="5161517"/>
            <a:ext cx="1027769" cy="457037"/>
          </a:xfrm>
          <a:prstGeom prst="line">
            <a:avLst/>
          </a:prstGeom>
          <a:ln w="28575">
            <a:gradFill>
              <a:gsLst>
                <a:gs pos="0">
                  <a:srgbClr val="FEDAC2"/>
                </a:gs>
                <a:gs pos="55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Content Placeholder 6" descr="Lightning">
            <a:extLst>
              <a:ext uri="{FF2B5EF4-FFF2-40B4-BE49-F238E27FC236}">
                <a16:creationId xmlns:a16="http://schemas.microsoft.com/office/drawing/2014/main" id="{7401A5EA-36F9-4CDD-8B50-69E7DF5FA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63910" y="5049762"/>
            <a:ext cx="325406" cy="32540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9D8FE52-9894-4031-93ED-B35C907F3749}"/>
              </a:ext>
            </a:extLst>
          </p:cNvPr>
          <p:cNvCxnSpPr>
            <a:cxnSpLocks/>
          </p:cNvCxnSpPr>
          <p:nvPr/>
        </p:nvCxnSpPr>
        <p:spPr>
          <a:xfrm flipV="1">
            <a:off x="8883001" y="6107895"/>
            <a:ext cx="1011176" cy="39443"/>
          </a:xfrm>
          <a:prstGeom prst="line">
            <a:avLst/>
          </a:prstGeom>
          <a:ln w="28575">
            <a:gradFill>
              <a:gsLst>
                <a:gs pos="0">
                  <a:srgbClr val="FEDCC3"/>
                </a:gs>
                <a:gs pos="55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4A1B76-D799-4DAB-98C8-4D754935B9EB}"/>
              </a:ext>
            </a:extLst>
          </p:cNvPr>
          <p:cNvGrpSpPr/>
          <p:nvPr/>
        </p:nvGrpSpPr>
        <p:grpSpPr>
          <a:xfrm>
            <a:off x="10140951" y="6424282"/>
            <a:ext cx="1026098" cy="326044"/>
            <a:chOff x="6136200" y="4747455"/>
            <a:chExt cx="2934642" cy="9324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C2421F-EDAB-493E-972C-5AA1A69C8CB6}"/>
                </a:ext>
              </a:extLst>
            </p:cNvPr>
            <p:cNvSpPr/>
            <p:nvPr/>
          </p:nvSpPr>
          <p:spPr>
            <a:xfrm>
              <a:off x="6136200" y="4747455"/>
              <a:ext cx="2869329" cy="914400"/>
            </a:xfrm>
            <a:prstGeom prst="rect">
              <a:avLst/>
            </a:prstGeom>
            <a:solidFill>
              <a:schemeClr val="accent6">
                <a:alpha val="10196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Sampling</a:t>
              </a:r>
            </a:p>
          </p:txBody>
        </p:sp>
        <p:pic>
          <p:nvPicPr>
            <p:cNvPr id="48" name="Graphic 47" descr="Eye">
              <a:extLst>
                <a:ext uri="{FF2B5EF4-FFF2-40B4-BE49-F238E27FC236}">
                  <a16:creationId xmlns:a16="http://schemas.microsoft.com/office/drawing/2014/main" id="{C9CDB9F8-BEF3-4486-840A-6F1C8A7E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56442" y="4765542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Hike">
              <a:extLst>
                <a:ext uri="{FF2B5EF4-FFF2-40B4-BE49-F238E27FC236}">
                  <a16:creationId xmlns:a16="http://schemas.microsoft.com/office/drawing/2014/main" id="{412CD1C2-2FA2-4FC1-BBBF-BF6D803E3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437985" y="4765542"/>
              <a:ext cx="914400" cy="914400"/>
            </a:xfrm>
            <a:prstGeom prst="rect">
              <a:avLst/>
            </a:prstGeom>
          </p:spPr>
        </p:pic>
      </p:grpSp>
      <p:sp>
        <p:nvSpPr>
          <p:cNvPr id="50" name="Arrow: Down 49">
            <a:extLst>
              <a:ext uri="{FF2B5EF4-FFF2-40B4-BE49-F238E27FC236}">
                <a16:creationId xmlns:a16="http://schemas.microsoft.com/office/drawing/2014/main" id="{A89AF907-DCE1-4733-847D-834DE9563455}"/>
              </a:ext>
            </a:extLst>
          </p:cNvPr>
          <p:cNvSpPr/>
          <p:nvPr/>
        </p:nvSpPr>
        <p:spPr>
          <a:xfrm>
            <a:off x="10970227" y="6114817"/>
            <a:ext cx="116630" cy="305566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Up-Down 50">
            <a:extLst>
              <a:ext uri="{FF2B5EF4-FFF2-40B4-BE49-F238E27FC236}">
                <a16:creationId xmlns:a16="http://schemas.microsoft.com/office/drawing/2014/main" id="{2E7472D4-4209-4587-9F66-3857F5924D16}"/>
              </a:ext>
            </a:extLst>
          </p:cNvPr>
          <p:cNvSpPr/>
          <p:nvPr/>
        </p:nvSpPr>
        <p:spPr>
          <a:xfrm>
            <a:off x="10596120" y="6114817"/>
            <a:ext cx="186315" cy="309464"/>
          </a:xfrm>
          <a:prstGeom prst="upDownArrow">
            <a:avLst/>
          </a:prstGeom>
          <a:gradFill flip="none" rotWithShape="1">
            <a:gsLst>
              <a:gs pos="0">
                <a:srgbClr val="4472C4">
                  <a:alpha val="50196"/>
                </a:srgbClr>
              </a:gs>
              <a:gs pos="100000">
                <a:srgbClr val="70AD47">
                  <a:alpha val="50196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1" grpId="0"/>
      <p:bldP spid="42" grpId="0" animBg="1"/>
      <p:bldP spid="50" grpId="0" animBg="1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C0AB">
                <a:alpha val="30000"/>
                <a:lumMod val="5000"/>
                <a:lumOff val="95000"/>
              </a:srgbClr>
            </a:gs>
            <a:gs pos="74000">
              <a:srgbClr val="E4C0AB">
                <a:alpha val="9804"/>
                <a:lumMod val="45000"/>
                <a:lumOff val="55000"/>
              </a:srgbClr>
            </a:gs>
            <a:gs pos="83000">
              <a:srgbClr val="E4C0AB">
                <a:alpha val="10000"/>
                <a:lumMod val="45000"/>
                <a:lumOff val="55000"/>
              </a:srgbClr>
            </a:gs>
            <a:gs pos="100000">
              <a:srgbClr val="E4C0AB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16B6-B17E-4176-AD3E-2687B29D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Distance and Temporal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311AA-909E-421D-9EB6-4CD59DC28F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Space and time can be explored independently, so spatial and temporal distance travelled can be measured in isolation of one another</a:t>
            </a:r>
          </a:p>
          <a:p>
            <a:r>
              <a:rPr lang="en-US" dirty="0"/>
              <a:t>Both distance metrics use Euclidean, L2 distance</a:t>
            </a:r>
          </a:p>
          <a:p>
            <a:r>
              <a:rPr lang="en-US" dirty="0"/>
              <a:t>Note: Spatial distance can be travelled without moving in time &amp; temporal distance can be travelled without moving in space</a:t>
            </a:r>
          </a:p>
          <a:p>
            <a:endParaRPr lang="en-US" dirty="0"/>
          </a:p>
        </p:txBody>
      </p:sp>
      <p:pic>
        <p:nvPicPr>
          <p:cNvPr id="6" name="Content Placeholder 5" descr="C:\Users\Kevin\AppData\Local\Microsoft\Windows\INetCache\Content.Word\024_Trial1_Study.png">
            <a:extLst>
              <a:ext uri="{FF2B5EF4-FFF2-40B4-BE49-F238E27FC236}">
                <a16:creationId xmlns:a16="http://schemas.microsoft.com/office/drawing/2014/main" id="{ED29ADFB-BC66-4248-AA13-19CAF0B22E06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44"/>
          <a:stretch/>
        </p:blipFill>
        <p:spPr bwMode="auto">
          <a:xfrm>
            <a:off x="6907085" y="1825625"/>
            <a:ext cx="3711830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4044E25-1C43-4C4B-AA7A-1AB284ACE877}"/>
              </a:ext>
            </a:extLst>
          </p:cNvPr>
          <p:cNvSpPr/>
          <p:nvPr/>
        </p:nvSpPr>
        <p:spPr>
          <a:xfrm rot="13030998">
            <a:off x="7732541" y="5357958"/>
            <a:ext cx="730933" cy="444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9DC9D1-0D7C-4DCE-8603-0F565A9D5B20}"/>
              </a:ext>
            </a:extLst>
          </p:cNvPr>
          <p:cNvSpPr/>
          <p:nvPr/>
        </p:nvSpPr>
        <p:spPr>
          <a:xfrm rot="19441183">
            <a:off x="9719938" y="5351818"/>
            <a:ext cx="730933" cy="444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456128-D56D-4282-B0B4-801CD7F9E841}"/>
              </a:ext>
            </a:extLst>
          </p:cNvPr>
          <p:cNvSpPr/>
          <p:nvPr/>
        </p:nvSpPr>
        <p:spPr>
          <a:xfrm rot="16200000">
            <a:off x="6845181" y="3497826"/>
            <a:ext cx="730933" cy="444293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FFAEEA-AF2F-4E5F-A70F-EEE375BCF39A}"/>
              </a:ext>
            </a:extLst>
          </p:cNvPr>
          <p:cNvSpPr txBox="1"/>
          <p:nvPr/>
        </p:nvSpPr>
        <p:spPr>
          <a:xfrm>
            <a:off x="6224708" y="4220376"/>
            <a:ext cx="120823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Temporal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C485D-6B09-4AF9-BFD7-94C46791A478}"/>
              </a:ext>
            </a:extLst>
          </p:cNvPr>
          <p:cNvSpPr txBox="1"/>
          <p:nvPr/>
        </p:nvSpPr>
        <p:spPr>
          <a:xfrm>
            <a:off x="8490806" y="5988734"/>
            <a:ext cx="120823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Distance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737CE8-312C-4B53-918E-07AC0D8C67DE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8DFB15-9163-4AE0-BA2E-3E10B8B4C557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B3DB94-5E5E-41FB-954B-F277BBA07BFA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7A4FF9-6DC7-4C41-B7EC-8FE276F6AD6D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836D6E-2611-43D7-B7A3-4F4D46020D03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C02F96-5D50-4CE2-8FE7-0682A37679B3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28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C0AB">
                <a:alpha val="30000"/>
                <a:lumMod val="5000"/>
                <a:lumOff val="95000"/>
              </a:srgbClr>
            </a:gs>
            <a:gs pos="74000">
              <a:srgbClr val="E4C0AB">
                <a:alpha val="9804"/>
                <a:lumMod val="45000"/>
                <a:lumOff val="55000"/>
              </a:srgbClr>
            </a:gs>
            <a:gs pos="83000">
              <a:srgbClr val="E4C0AB">
                <a:alpha val="10000"/>
                <a:lumMod val="45000"/>
                <a:lumOff val="55000"/>
              </a:srgbClr>
            </a:gs>
            <a:gs pos="100000">
              <a:srgbClr val="E4C0AB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72A9C4-0C67-4D9B-B53F-CE6BA0D91624}"/>
              </a:ext>
            </a:extLst>
          </p:cNvPr>
          <p:cNvSpPr/>
          <p:nvPr/>
        </p:nvSpPr>
        <p:spPr>
          <a:xfrm>
            <a:off x="7298246" y="2066914"/>
            <a:ext cx="4674870" cy="27596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A9F8A-0F39-4558-B835-0A12CE65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08929" cy="1325563"/>
          </a:xfrm>
        </p:spPr>
        <p:txBody>
          <a:bodyPr/>
          <a:lstStyle/>
          <a:p>
            <a:r>
              <a:rPr lang="en-US" dirty="0"/>
              <a:t>Study Exploration vs. Test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3B58E-6DE7-4174-8B7A-CEA5A718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7032" cy="2127432"/>
          </a:xfrm>
        </p:spPr>
        <p:txBody>
          <a:bodyPr/>
          <a:lstStyle/>
          <a:p>
            <a:r>
              <a:rPr lang="en-US" dirty="0"/>
              <a:t>These metrics improve across trials</a:t>
            </a:r>
          </a:p>
          <a:p>
            <a:r>
              <a:rPr lang="en-US" dirty="0"/>
              <a:t>The relationship between these metrics and test time results will also be explored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17B0C8C-ABCD-401A-9CB0-8C03A9C53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638771"/>
              </p:ext>
            </p:extLst>
          </p:nvPr>
        </p:nvGraphicFramePr>
        <p:xfrm>
          <a:off x="546125" y="3953057"/>
          <a:ext cx="295338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D698F64-53B8-4376-941E-DC8F871B1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385814"/>
              </p:ext>
            </p:extLst>
          </p:nvPr>
        </p:nvGraphicFramePr>
        <p:xfrm>
          <a:off x="3293744" y="3953057"/>
          <a:ext cx="295338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1B2C3EAF-217A-4F26-9052-3A5727DDE470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D2F8D7-34E9-4739-B083-737430EBF721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F39409-8AC9-4045-A4FF-218B86A5B4DA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2C6EE9-CD26-4466-95DE-70C968C5CECF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04CBAA-4A91-49DC-A2B7-1B8973A77BED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ABE7BA-2958-4353-835F-3933342224A0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A754EC-A502-4A6C-830B-3F6686F670D9}"/>
              </a:ext>
            </a:extLst>
          </p:cNvPr>
          <p:cNvSpPr txBox="1"/>
          <p:nvPr/>
        </p:nvSpPr>
        <p:spPr>
          <a:xfrm>
            <a:off x="7906068" y="381459"/>
            <a:ext cx="1121790" cy="254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pPr algn="ctr"/>
            <a:r>
              <a:rPr lang="en-US" dirty="0"/>
              <a:t>Study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1E1B4-B1F2-4C14-9A53-683749B37355}"/>
              </a:ext>
            </a:extLst>
          </p:cNvPr>
          <p:cNvSpPr txBox="1"/>
          <p:nvPr/>
        </p:nvSpPr>
        <p:spPr>
          <a:xfrm>
            <a:off x="10243503" y="381459"/>
            <a:ext cx="1121790" cy="254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1CFAF-573F-4FBE-96E7-D17583DB1DD6}"/>
              </a:ext>
            </a:extLst>
          </p:cNvPr>
          <p:cNvSpPr txBox="1"/>
          <p:nvPr/>
        </p:nvSpPr>
        <p:spPr>
          <a:xfrm>
            <a:off x="6325232" y="693993"/>
            <a:ext cx="1121790" cy="254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pPr algn="ctr"/>
            <a:r>
              <a:rPr lang="en-US" dirty="0"/>
              <a:t>Trial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B3300-D8D7-47E0-9AF1-32DE3A31B85F}"/>
              </a:ext>
            </a:extLst>
          </p:cNvPr>
          <p:cNvSpPr txBox="1"/>
          <p:nvPr/>
        </p:nvSpPr>
        <p:spPr>
          <a:xfrm>
            <a:off x="6325232" y="3736517"/>
            <a:ext cx="1121790" cy="254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pPr algn="ctr"/>
            <a:r>
              <a:rPr lang="en-US" dirty="0"/>
              <a:t>Trial 4</a:t>
            </a:r>
          </a:p>
        </p:txBody>
      </p:sp>
      <p:pic>
        <p:nvPicPr>
          <p:cNvPr id="22" name="Picture 21" descr="C:\Users\Kevin\AppData\Local\Microsoft\Windows\INetCache\Content.Word\024_Trial1_Study.png">
            <a:extLst>
              <a:ext uri="{FF2B5EF4-FFF2-40B4-BE49-F238E27FC236}">
                <a16:creationId xmlns:a16="http://schemas.microsoft.com/office/drawing/2014/main" id="{80DA6D88-1D65-4153-A7F1-BB339683D58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44"/>
          <a:stretch/>
        </p:blipFill>
        <p:spPr bwMode="auto">
          <a:xfrm>
            <a:off x="7298246" y="695314"/>
            <a:ext cx="2337435" cy="2743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 descr="C:\Users\Kevin\AppData\Local\Microsoft\Windows\INetCache\Content.Word\024_Trial1_Test.png">
            <a:extLst>
              <a:ext uri="{FF2B5EF4-FFF2-40B4-BE49-F238E27FC236}">
                <a16:creationId xmlns:a16="http://schemas.microsoft.com/office/drawing/2014/main" id="{5FDFC558-276C-429A-AD82-68E332C298A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681" y="695314"/>
            <a:ext cx="233743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C:\Users\Kevin\AppData\Local\Microsoft\Windows\INetCache\Content.Word\024_Trial4_Study.png">
            <a:extLst>
              <a:ext uri="{FF2B5EF4-FFF2-40B4-BE49-F238E27FC236}">
                <a16:creationId xmlns:a16="http://schemas.microsoft.com/office/drawing/2014/main" id="{015F5C45-A647-45F0-82DC-B276D9A8078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46" y="3736517"/>
            <a:ext cx="243903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C:\Users\Kevin\AppData\Local\Microsoft\Windows\INetCache\Content.Word\024_Trial4_Test.png">
            <a:extLst>
              <a:ext uri="{FF2B5EF4-FFF2-40B4-BE49-F238E27FC236}">
                <a16:creationId xmlns:a16="http://schemas.microsoft.com/office/drawing/2014/main" id="{59A39E5C-A0D0-4247-BC9F-480C48A5D63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5"/>
          <a:stretch/>
        </p:blipFill>
        <p:spPr bwMode="auto">
          <a:xfrm>
            <a:off x="9739186" y="3736517"/>
            <a:ext cx="2233930" cy="2743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A95552-58EA-4FA1-BFB9-03BB9B34AA2F}"/>
              </a:ext>
            </a:extLst>
          </p:cNvPr>
          <p:cNvSpPr/>
          <p:nvPr/>
        </p:nvSpPr>
        <p:spPr>
          <a:xfrm>
            <a:off x="10243503" y="4729834"/>
            <a:ext cx="418212" cy="44061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4E73D0-D002-4912-841B-DB4D57A91361}"/>
              </a:ext>
            </a:extLst>
          </p:cNvPr>
          <p:cNvSpPr/>
          <p:nvPr/>
        </p:nvSpPr>
        <p:spPr>
          <a:xfrm>
            <a:off x="11156187" y="5324657"/>
            <a:ext cx="418212" cy="44061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66FAA9-DA15-4EE4-9314-7873A0309C39}"/>
              </a:ext>
            </a:extLst>
          </p:cNvPr>
          <p:cNvSpPr/>
          <p:nvPr/>
        </p:nvSpPr>
        <p:spPr>
          <a:xfrm>
            <a:off x="10229162" y="1534072"/>
            <a:ext cx="418212" cy="44061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40906A-A17A-4EEA-85E9-C707F2B1BC17}"/>
              </a:ext>
            </a:extLst>
          </p:cNvPr>
          <p:cNvSpPr/>
          <p:nvPr/>
        </p:nvSpPr>
        <p:spPr>
          <a:xfrm>
            <a:off x="11126598" y="1266630"/>
            <a:ext cx="418212" cy="147657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1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  <p:bldP spid="30" grpId="0" animBg="1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C0AB">
                <a:alpha val="30000"/>
                <a:lumMod val="5000"/>
                <a:lumOff val="95000"/>
              </a:srgbClr>
            </a:gs>
            <a:gs pos="74000">
              <a:srgbClr val="E4C0AB">
                <a:alpha val="9804"/>
                <a:lumMod val="45000"/>
                <a:lumOff val="55000"/>
              </a:srgbClr>
            </a:gs>
            <a:gs pos="83000">
              <a:srgbClr val="E4C0AB">
                <a:alpha val="10000"/>
                <a:lumMod val="45000"/>
                <a:lumOff val="55000"/>
              </a:srgbClr>
            </a:gs>
            <a:gs pos="100000">
              <a:srgbClr val="E4C0AB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8622-F218-4242-AE33-9FCD699A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Dimension (FD)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7457E-CBD8-4705-A028-CCB40AF2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800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Used previously in Virtual Morris Water Maze</a:t>
            </a:r>
          </a:p>
          <a:p>
            <a:r>
              <a:rPr lang="en-US" dirty="0"/>
              <a:t>FD is a measure of the complexity of a path, rather than its explicit distance in space</a:t>
            </a:r>
          </a:p>
          <a:p>
            <a:r>
              <a:rPr lang="en-US" dirty="0"/>
              <a:t>Changes in FD across spatial navigation trials have been associated with hippocampal volume</a:t>
            </a:r>
          </a:p>
          <a:p>
            <a:r>
              <a:rPr lang="en-US" dirty="0"/>
              <a:t>Changes in FD as well as distance learning slope have been related to subiculum volume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2FC22D-92B3-4623-90EC-749915938D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12714"/>
          <a:stretch/>
        </p:blipFill>
        <p:spPr>
          <a:xfrm>
            <a:off x="7031102" y="2919866"/>
            <a:ext cx="4092532" cy="1539012"/>
          </a:xfrm>
          <a:prstGeom prst="rect">
            <a:avLst/>
          </a:prstGeom>
        </p:spPr>
      </p:pic>
      <p:pic>
        <p:nvPicPr>
          <p:cNvPr id="10" name="FD">
            <a:hlinkClick r:id="" action="ppaction://media"/>
            <a:extLst>
              <a:ext uri="{FF2B5EF4-FFF2-40B4-BE49-F238E27FC236}">
                <a16:creationId xmlns:a16="http://schemas.microsoft.com/office/drawing/2014/main" id="{51351A44-7D44-4E8F-A866-268F9C44C6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2149" y="4871574"/>
            <a:ext cx="6158140" cy="1946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90CEE-0C04-46B5-8C54-DDBF6C8338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265"/>
          <a:stretch/>
        </p:blipFill>
        <p:spPr>
          <a:xfrm>
            <a:off x="9098081" y="746254"/>
            <a:ext cx="2382243" cy="1689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5F2FAB-8DD7-4DC4-B469-DAC39321E9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394"/>
          <a:stretch/>
        </p:blipFill>
        <p:spPr>
          <a:xfrm>
            <a:off x="6442928" y="713480"/>
            <a:ext cx="2130424" cy="17653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A6E925D-33E2-48F7-9D74-BBD64465F5D9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44F38E-FCF2-4119-84F0-F1AF76118948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7E2190-9C0E-42E0-8260-3CA55E6836B6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A92BD9-A5E8-43C7-8358-469067154F5A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E3790C-DA76-4BAB-A853-DAAB43BA9A1A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F84B38-2E3E-422F-BF6D-36A7FA594090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54871C-7CC5-4D18-A9DA-DC006C4862CA}"/>
              </a:ext>
            </a:extLst>
          </p:cNvPr>
          <p:cNvSpPr txBox="1"/>
          <p:nvPr/>
        </p:nvSpPr>
        <p:spPr>
          <a:xfrm>
            <a:off x="5884880" y="4870253"/>
            <a:ext cx="1121790" cy="254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pPr algn="ctr"/>
            <a:r>
              <a:rPr lang="en-US" dirty="0"/>
              <a:t>Example Path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45024C-9427-4292-BF57-84EA64AF9CC8}"/>
              </a:ext>
            </a:extLst>
          </p:cNvPr>
          <p:cNvSpPr txBox="1"/>
          <p:nvPr/>
        </p:nvSpPr>
        <p:spPr>
          <a:xfrm>
            <a:off x="7842160" y="4870253"/>
            <a:ext cx="1121790" cy="254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pPr algn="ctr"/>
            <a:r>
              <a:rPr lang="en-US" dirty="0"/>
              <a:t>Linear Fit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DD0715-F5B2-40D5-8511-380B67C75B82}"/>
              </a:ext>
            </a:extLst>
          </p:cNvPr>
          <p:cNvSpPr txBox="1"/>
          <p:nvPr/>
        </p:nvSpPr>
        <p:spPr>
          <a:xfrm>
            <a:off x="10133927" y="4870253"/>
            <a:ext cx="1607303" cy="254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pPr algn="ctr"/>
            <a:r>
              <a:rPr lang="en-US" dirty="0"/>
              <a:t>Slope of Fit (aka FD)</a:t>
            </a:r>
          </a:p>
        </p:txBody>
      </p:sp>
    </p:spTree>
    <p:extLst>
      <p:ext uri="{BB962C8B-B14F-4D97-AF65-F5344CB8AC3E}">
        <p14:creationId xmlns:p14="http://schemas.microsoft.com/office/powerpoint/2010/main" val="31637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DE87-1791-46AB-B237-422B7D9E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Reconstruction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0A63C-D734-4A97-B92B-24F2910513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468" y="2334186"/>
            <a:ext cx="6897063" cy="33342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1E276-DDDD-4822-ABB8-121692872CB4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7091DF-C7ED-4B29-B475-7505BE300BC7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FA1A8B-7F16-4D86-A663-F8AAC19347A1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355C96-ED03-4248-8815-9C38690FE3A1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76DBCA-2C56-4234-97DB-3C1F7698407C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A62417-1309-4402-A964-C57655A62483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548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C0AB">
                <a:alpha val="30000"/>
                <a:lumMod val="5000"/>
                <a:lumOff val="95000"/>
              </a:srgbClr>
            </a:gs>
            <a:gs pos="74000">
              <a:srgbClr val="E4C0AB">
                <a:alpha val="9804"/>
                <a:lumMod val="45000"/>
                <a:lumOff val="55000"/>
              </a:srgbClr>
            </a:gs>
            <a:gs pos="83000">
              <a:srgbClr val="E4C0AB">
                <a:alpha val="10000"/>
                <a:lumMod val="45000"/>
                <a:lumOff val="55000"/>
              </a:srgbClr>
            </a:gs>
            <a:gs pos="100000">
              <a:srgbClr val="E4C0AB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58ED-0141-4AC9-933C-B72162A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Path Analyses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47E2D8-DA54-4603-BD4E-CACA660B8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913636"/>
              </p:ext>
            </p:extLst>
          </p:nvPr>
        </p:nvGraphicFramePr>
        <p:xfrm>
          <a:off x="838200" y="1609726"/>
          <a:ext cx="10687051" cy="4638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1402">
                  <a:extLst>
                    <a:ext uri="{9D8B030D-6E8A-4147-A177-3AD203B41FA5}">
                      <a16:colId xmlns:a16="http://schemas.microsoft.com/office/drawing/2014/main" val="196571941"/>
                    </a:ext>
                  </a:extLst>
                </a:gridCol>
                <a:gridCol w="2260722">
                  <a:extLst>
                    <a:ext uri="{9D8B030D-6E8A-4147-A177-3AD203B41FA5}">
                      <a16:colId xmlns:a16="http://schemas.microsoft.com/office/drawing/2014/main" val="2184858788"/>
                    </a:ext>
                  </a:extLst>
                </a:gridCol>
                <a:gridCol w="3185563">
                  <a:extLst>
                    <a:ext uri="{9D8B030D-6E8A-4147-A177-3AD203B41FA5}">
                      <a16:colId xmlns:a16="http://schemas.microsoft.com/office/drawing/2014/main" val="3263463686"/>
                    </a:ext>
                  </a:extLst>
                </a:gridCol>
                <a:gridCol w="3699364">
                  <a:extLst>
                    <a:ext uri="{9D8B030D-6E8A-4147-A177-3AD203B41FA5}">
                      <a16:colId xmlns:a16="http://schemas.microsoft.com/office/drawing/2014/main" val="3800375865"/>
                    </a:ext>
                  </a:extLst>
                </a:gridCol>
              </a:tblGrid>
              <a:tr h="30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Measure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Comparison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Support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Hypotheses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3938912207"/>
                  </a:ext>
                </a:extLst>
              </a:tr>
              <a:tr h="7648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Spatial Distance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All Test Measures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(Maguire et al., 1999; Moffat, 2009; Moffat &amp; Resnick, 2002)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None (exploratory)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3879619865"/>
                  </a:ext>
                </a:extLst>
              </a:tr>
              <a:tr h="6113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Temporal Distance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All Test Measures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(Kraus et al., 2015a)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None (exploratory)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638051569"/>
                  </a:ext>
                </a:extLst>
              </a:tr>
              <a:tr h="91706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Fractal Dimension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Relational Memory Error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(Daugherty et al., 2015)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Higher FD will relate to poorer relational memory performance.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260685562"/>
                  </a:ext>
                </a:extLst>
              </a:tr>
              <a:tr h="10198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Context Boundary Crossings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Context Boundary Effect &amp; Context-Relational Errors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</a:t>
                      </a:r>
                      <a:r>
                        <a:rPr lang="en-US" sz="1500" dirty="0" err="1">
                          <a:effectLst/>
                        </a:rPr>
                        <a:t>Ezzyat</a:t>
                      </a:r>
                      <a:r>
                        <a:rPr lang="en-US" sz="1500" dirty="0">
                          <a:effectLst/>
                        </a:rPr>
                        <a:t> &amp; Davachi, 2014; Zacks et al., 2007)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More context crossings will relate to greater context boundary effects and more context-relational errors.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3727338818"/>
                  </a:ext>
                </a:extLst>
              </a:tr>
              <a:tr h="10198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Item Sampling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Item Misplacement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(Hannula et al., 2010)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In early trials, more sampling will relate to better memory. In later trials, less sampling will relate to better memory.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2851316894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956C2C7-2081-4B22-8488-DF9D9130DAF0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783088-B23A-4C70-B7D2-1F3FE3F344A7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1A771-84C0-4198-B85D-D3F823C3E6BE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F8CAC7-EC43-4F29-8236-5E3D796CE43D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22EBC7-E715-4F40-946D-EB4F1C856EEB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4295C8-94B4-4657-BABB-EE1267E94575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043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C0AB">
                <a:alpha val="30000"/>
                <a:lumMod val="5000"/>
                <a:lumOff val="95000"/>
              </a:srgbClr>
            </a:gs>
            <a:gs pos="74000">
              <a:srgbClr val="E4C0AB">
                <a:alpha val="9804"/>
                <a:lumMod val="45000"/>
                <a:lumOff val="55000"/>
              </a:srgbClr>
            </a:gs>
            <a:gs pos="83000">
              <a:srgbClr val="E4C0AB">
                <a:alpha val="10000"/>
                <a:lumMod val="45000"/>
                <a:lumOff val="55000"/>
              </a:srgbClr>
            </a:gs>
            <a:gs pos="100000">
              <a:srgbClr val="E4C0AB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73C-0DB5-41E9-8BD0-AC89383D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Information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63156-EBF5-466F-9DBC-FE73B5011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we treat order?</a:t>
            </a:r>
          </a:p>
          <a:p>
            <a:pPr lvl="1"/>
            <a:r>
              <a:rPr lang="en-US" dirty="0"/>
              <a:t>Order of study (i.e. clicking to acknowledge the events)</a:t>
            </a:r>
          </a:p>
          <a:p>
            <a:pPr lvl="1"/>
            <a:r>
              <a:rPr lang="en-US" dirty="0"/>
              <a:t>Order of test (i.e. placing the items in given locations)</a:t>
            </a:r>
          </a:p>
          <a:p>
            <a:r>
              <a:rPr lang="en-US" dirty="0"/>
              <a:t>Ideally, we want a hypothesized order and a test of how “close” participants are to that order; aka a </a:t>
            </a:r>
            <a:r>
              <a:rPr lang="en-US" b="1" dirty="0"/>
              <a:t>distance metric for order</a:t>
            </a:r>
          </a:p>
          <a:p>
            <a:r>
              <a:rPr lang="en-US" dirty="0"/>
              <a:t>An illustration:</a:t>
            </a:r>
          </a:p>
          <a:p>
            <a:pPr lvl="1"/>
            <a:r>
              <a:rPr lang="en-US" dirty="0"/>
              <a:t>Which is closer to [</a:t>
            </a:r>
            <a:r>
              <a:rPr lang="en-US" dirty="0">
                <a:highlight>
                  <a:srgbClr val="008000"/>
                </a:highlight>
              </a:rPr>
              <a:t>1,2,3,4,5,6,7,8</a:t>
            </a:r>
            <a:r>
              <a:rPr lang="en-US" dirty="0"/>
              <a:t>]:</a:t>
            </a:r>
          </a:p>
          <a:p>
            <a:pPr lvl="2"/>
            <a:r>
              <a:rPr lang="en-US" dirty="0"/>
              <a:t>[</a:t>
            </a:r>
            <a:r>
              <a:rPr lang="en-US" dirty="0">
                <a:highlight>
                  <a:srgbClr val="800000"/>
                </a:highlight>
              </a:rPr>
              <a:t>8,7,6,5,4,3,2,1</a:t>
            </a:r>
            <a:r>
              <a:rPr lang="en-US" dirty="0"/>
              <a:t>],</a:t>
            </a:r>
          </a:p>
          <a:p>
            <a:pPr lvl="2"/>
            <a:r>
              <a:rPr lang="en-US" dirty="0"/>
              <a:t>[</a:t>
            </a:r>
            <a:r>
              <a:rPr lang="en-US" dirty="0">
                <a:highlight>
                  <a:srgbClr val="008080"/>
                </a:highlight>
              </a:rPr>
              <a:t>5,6,7,8</a:t>
            </a:r>
            <a:r>
              <a:rPr lang="en-US" dirty="0"/>
              <a:t>,</a:t>
            </a:r>
            <a:r>
              <a:rPr lang="en-US" dirty="0">
                <a:highlight>
                  <a:srgbClr val="00FFFF"/>
                </a:highlight>
              </a:rPr>
              <a:t>1,2,3,4</a:t>
            </a:r>
            <a:r>
              <a:rPr lang="en-US" dirty="0"/>
              <a:t>], or</a:t>
            </a:r>
          </a:p>
          <a:p>
            <a:pPr lvl="2"/>
            <a:r>
              <a:rPr lang="en-US" dirty="0"/>
              <a:t>[</a:t>
            </a:r>
            <a:r>
              <a:rPr lang="en-US" dirty="0">
                <a:highlight>
                  <a:srgbClr val="C0C0C0"/>
                </a:highlight>
              </a:rPr>
              <a:t>2,1</a:t>
            </a:r>
            <a:r>
              <a:rPr lang="en-US" dirty="0"/>
              <a:t>,</a:t>
            </a:r>
            <a:r>
              <a:rPr lang="en-US" dirty="0">
                <a:highlight>
                  <a:srgbClr val="808080"/>
                </a:highlight>
              </a:rPr>
              <a:t>4,3</a:t>
            </a:r>
            <a:r>
              <a:rPr lang="en-US" dirty="0"/>
              <a:t>,</a:t>
            </a:r>
            <a:r>
              <a:rPr lang="en-US" dirty="0">
                <a:highlight>
                  <a:srgbClr val="C0C0C0"/>
                </a:highlight>
              </a:rPr>
              <a:t>6,5</a:t>
            </a:r>
            <a:r>
              <a:rPr lang="en-US" dirty="0"/>
              <a:t>,</a:t>
            </a:r>
            <a:r>
              <a:rPr lang="en-US" dirty="0">
                <a:highlight>
                  <a:srgbClr val="808080"/>
                </a:highlight>
              </a:rPr>
              <a:t>8,7</a:t>
            </a:r>
            <a:r>
              <a:rPr lang="en-US" dirty="0"/>
              <a:t>]?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4E772A74-3CE8-42A1-931E-BA18A2AF4466}"/>
              </a:ext>
            </a:extLst>
          </p:cNvPr>
          <p:cNvSpPr/>
          <p:nvPr/>
        </p:nvSpPr>
        <p:spPr>
          <a:xfrm>
            <a:off x="6738937" y="4114800"/>
            <a:ext cx="3486150" cy="846436"/>
          </a:xfrm>
          <a:prstGeom prst="leftRightArrow">
            <a:avLst/>
          </a:prstGeom>
          <a:solidFill>
            <a:srgbClr val="8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Reflection</a:t>
            </a:r>
          </a:p>
        </p:txBody>
      </p:sp>
      <p:sp>
        <p:nvSpPr>
          <p:cNvPr id="6" name="Callout: Left-Right Arrow 5">
            <a:extLst>
              <a:ext uri="{FF2B5EF4-FFF2-40B4-BE49-F238E27FC236}">
                <a16:creationId xmlns:a16="http://schemas.microsoft.com/office/drawing/2014/main" id="{E324D634-791E-4ACE-A1A9-054320EC71D0}"/>
              </a:ext>
            </a:extLst>
          </p:cNvPr>
          <p:cNvSpPr/>
          <p:nvPr/>
        </p:nvSpPr>
        <p:spPr>
          <a:xfrm>
            <a:off x="6738937" y="4827886"/>
            <a:ext cx="3486150" cy="780549"/>
          </a:xfrm>
          <a:prstGeom prst="leftRightArrowCallou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Rearrangement</a:t>
            </a: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9072EFB0-D80A-4870-91A9-5DA4F721405E}"/>
              </a:ext>
            </a:extLst>
          </p:cNvPr>
          <p:cNvSpPr/>
          <p:nvPr/>
        </p:nvSpPr>
        <p:spPr>
          <a:xfrm>
            <a:off x="7639049" y="5740400"/>
            <a:ext cx="1704975" cy="10033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Item-Wise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6E0591-CF9C-4311-9FF2-C88F3E355B2E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F4807D-7180-46FB-A2AF-1FD2D6E81259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F6A160-B393-4671-8831-FE9CE03679A5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B23726-F78C-437F-8845-4CBCD2E60F8C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658FDE-D753-4FB6-A703-D88C49C9D264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B4020E-776B-4060-95B0-EEA7FCE76474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7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C0AB">
                <a:alpha val="30000"/>
                <a:lumMod val="5000"/>
                <a:lumOff val="95000"/>
              </a:srgbClr>
            </a:gs>
            <a:gs pos="74000">
              <a:srgbClr val="E4C0AB">
                <a:alpha val="9804"/>
                <a:lumMod val="45000"/>
                <a:lumOff val="55000"/>
              </a:srgbClr>
            </a:gs>
            <a:gs pos="83000">
              <a:srgbClr val="E4C0AB">
                <a:alpha val="10000"/>
                <a:lumMod val="45000"/>
                <a:lumOff val="55000"/>
              </a:srgbClr>
            </a:gs>
            <a:gs pos="100000">
              <a:srgbClr val="E4C0AB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591B-882F-4F4B-A274-EA7A2997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Kendall Tau Distance</a:t>
            </a:r>
            <a:br>
              <a:rPr lang="en-US" dirty="0"/>
            </a:br>
            <a:r>
              <a:rPr lang="en-US" sz="2200" dirty="0"/>
              <a:t>Item-Wise and Reflection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D0C95C-DD65-4297-8E76-81D7D010C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88" y="4008755"/>
            <a:ext cx="5630881" cy="284924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9921D-D613-43F5-87B2-F841D5F8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51"/>
          <a:stretch/>
        </p:blipFill>
        <p:spPr>
          <a:xfrm>
            <a:off x="8160366" y="240933"/>
            <a:ext cx="2295525" cy="848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9742C-000E-45C7-9FF5-9E1261249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15" y="1084580"/>
            <a:ext cx="2105025" cy="2924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A933B2-CDD6-4A0B-AD27-A53F17A94561}"/>
              </a:ext>
            </a:extLst>
          </p:cNvPr>
          <p:cNvSpPr txBox="1"/>
          <p:nvPr/>
        </p:nvSpPr>
        <p:spPr>
          <a:xfrm>
            <a:off x="530038" y="2038350"/>
            <a:ext cx="59626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Represents pairwise rearrangements (including reflections)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Positive 1.0 is forward ordering (i.e. 1,2,3,4,5,…)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Negative 1.0 is reverse ordering (i.e. 8,7,6,5,4,…)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0.0 is maximally far from either of those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Note that across all possible permutations, 0.0 is the most common result and 1.0 or -1.0 are extremely improbable by chance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This method penalizes contiguity (i.e. 5,6,7,8,1,2,3,4)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67328D-A3B8-4749-9728-A521134AAE51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DED1D9-EEB3-404B-9755-DC0FA26E88F8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1E9E2B-13E3-4B84-85C5-2AFFAD359727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927351-6000-4045-AF9F-6BB444A7BD73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C5C511-2A63-493D-B8C8-DD5AFAE7980D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CE49CD-3A68-4D28-994C-E9B4FC1166FE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6989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C0AB">
                <a:alpha val="30000"/>
                <a:lumMod val="5000"/>
                <a:lumOff val="95000"/>
              </a:srgbClr>
            </a:gs>
            <a:gs pos="74000">
              <a:srgbClr val="E4C0AB">
                <a:alpha val="9804"/>
                <a:lumMod val="45000"/>
                <a:lumOff val="55000"/>
              </a:srgbClr>
            </a:gs>
            <a:gs pos="83000">
              <a:srgbClr val="E4C0AB">
                <a:alpha val="10000"/>
                <a:lumMod val="45000"/>
                <a:lumOff val="55000"/>
              </a:srgbClr>
            </a:gs>
            <a:gs pos="100000">
              <a:srgbClr val="E4C0AB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FDB2-DC1A-4166-9098-F6950EA4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Contiguity Distance</a:t>
            </a:r>
            <a:br>
              <a:rPr lang="en-US" dirty="0"/>
            </a:br>
            <a:r>
              <a:rPr lang="en-US" sz="2200" dirty="0"/>
              <a:t>Rearrangement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F5CA-559F-49FB-A80C-72897A7C2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number of contiguous </a:t>
            </a:r>
            <a:r>
              <a:rPr lang="en-US" dirty="0" err="1"/>
              <a:t>sublists</a:t>
            </a:r>
            <a:endParaRPr lang="en-US" dirty="0"/>
          </a:p>
          <a:p>
            <a:pPr lvl="1"/>
            <a:r>
              <a:rPr lang="en-US" dirty="0"/>
              <a:t>Example: [5,6,7,8,1,2,3,4] has two contiguous </a:t>
            </a:r>
            <a:r>
              <a:rPr lang="en-US" dirty="0" err="1"/>
              <a:t>sublists</a:t>
            </a:r>
            <a:r>
              <a:rPr lang="en-US" dirty="0"/>
              <a:t> [5,6,7,8] and [1,2,3,4]</a:t>
            </a:r>
          </a:p>
          <a:p>
            <a:pPr lvl="1"/>
            <a:r>
              <a:rPr lang="en-US" dirty="0"/>
              <a:t>Note that if the reverse direction were hypothesized, this could easily be performed in reverse (i.e. [4,3,2,1,8,7,6,5] has two contiguous </a:t>
            </a:r>
            <a:r>
              <a:rPr lang="en-US" dirty="0" err="1"/>
              <a:t>sublists</a:t>
            </a:r>
            <a:r>
              <a:rPr lang="en-US" dirty="0"/>
              <a:t> [4,3,2,1] and [8,7,6,5])</a:t>
            </a:r>
          </a:p>
          <a:p>
            <a:r>
              <a:rPr lang="en-US" dirty="0"/>
              <a:t>Together, Kendall Tau and Contiguous Distance make a 2D distance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7C63C-68C3-4C4F-9022-24E3E40F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62" y="4354715"/>
            <a:ext cx="2469796" cy="2503285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3E772BF1-28C7-4C67-BA81-DF1FEF78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3" y="4629150"/>
            <a:ext cx="3885270" cy="1965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3C704-9DDB-436F-92DC-578728D60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3" y="4629150"/>
            <a:ext cx="3905264" cy="19659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CB3DEB-1CD0-49DC-BB80-B315647FBCCA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C9AAD7-7E1A-4EF7-ACBD-E61DBD24B55B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507CE6-92E2-4D8E-B647-310F2F7DFF99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09BFAA-9E86-4D31-8B3F-60A0880FEABC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AB1C77-B58F-402F-A178-0DF995CC1145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2EE17-CAF0-4072-BF4D-B12035E75F24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7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C0AB">
                <a:alpha val="30000"/>
                <a:lumMod val="5000"/>
                <a:lumOff val="95000"/>
              </a:srgbClr>
            </a:gs>
            <a:gs pos="74000">
              <a:srgbClr val="E4C0AB">
                <a:alpha val="9804"/>
                <a:lumMod val="45000"/>
                <a:lumOff val="55000"/>
              </a:srgbClr>
            </a:gs>
            <a:gs pos="83000">
              <a:srgbClr val="E4C0AB">
                <a:alpha val="10000"/>
                <a:lumMod val="45000"/>
                <a:lumOff val="55000"/>
              </a:srgbClr>
            </a:gs>
            <a:gs pos="100000">
              <a:srgbClr val="E4C0AB">
                <a:alpha val="30000"/>
                <a:lumMod val="30000"/>
                <a:lumOff val="7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85C7-316B-4899-B88E-FB9481D9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Trial-Over-Trial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21101-32F1-4E3F-8893-ECA16586B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973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visualize the space in 3D where vertical is the probability of each discrete distance combination</a:t>
            </a:r>
          </a:p>
          <a:p>
            <a:r>
              <a:rPr lang="en-US" dirty="0"/>
              <a:t>The point at (1.0, 0.0) corresponds to a hypothetical convergence towards “forward” exploration and reconstruction</a:t>
            </a:r>
          </a:p>
          <a:p>
            <a:r>
              <a:rPr lang="en-US" dirty="0"/>
              <a:t>We can construct a hypothetical probability distribution and observe what a trend like this should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8403A-E322-46CA-8ADE-70B943B31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297240"/>
            <a:ext cx="5608319" cy="27868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38EE0CF-4920-4EB6-B520-3B60C2F67F6A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E715C1-6265-4C21-BF38-1DEC7896437C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E26C06-77AE-49FD-BD69-D376FF4183C8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86CAA5-6119-4163-9C0B-034BEE4170FC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57CA2E-B487-490C-857D-165B06EC1E64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0365F4-2A58-41DC-8C20-F444566ADFB3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pic>
        <p:nvPicPr>
          <p:cNvPr id="4" name="download (2)">
            <a:hlinkClick r:id="" action="ppaction://media"/>
            <a:extLst>
              <a:ext uri="{FF2B5EF4-FFF2-40B4-BE49-F238E27FC236}">
                <a16:creationId xmlns:a16="http://schemas.microsoft.com/office/drawing/2014/main" id="{0686B080-06BE-4079-A3E2-5D0237915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5394" y="3530010"/>
            <a:ext cx="5607699" cy="28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1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58ED-0141-4AC9-933C-B72162A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Path Analyses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47E2D8-DA54-4603-BD4E-CACA660B8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766052"/>
              </p:ext>
            </p:extLst>
          </p:nvPr>
        </p:nvGraphicFramePr>
        <p:xfrm>
          <a:off x="838200" y="1487180"/>
          <a:ext cx="10687051" cy="5173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1402">
                  <a:extLst>
                    <a:ext uri="{9D8B030D-6E8A-4147-A177-3AD203B41FA5}">
                      <a16:colId xmlns:a16="http://schemas.microsoft.com/office/drawing/2014/main" val="196571941"/>
                    </a:ext>
                  </a:extLst>
                </a:gridCol>
                <a:gridCol w="2260722">
                  <a:extLst>
                    <a:ext uri="{9D8B030D-6E8A-4147-A177-3AD203B41FA5}">
                      <a16:colId xmlns:a16="http://schemas.microsoft.com/office/drawing/2014/main" val="2184858788"/>
                    </a:ext>
                  </a:extLst>
                </a:gridCol>
                <a:gridCol w="3185563">
                  <a:extLst>
                    <a:ext uri="{9D8B030D-6E8A-4147-A177-3AD203B41FA5}">
                      <a16:colId xmlns:a16="http://schemas.microsoft.com/office/drawing/2014/main" val="3263463686"/>
                    </a:ext>
                  </a:extLst>
                </a:gridCol>
                <a:gridCol w="3699364">
                  <a:extLst>
                    <a:ext uri="{9D8B030D-6E8A-4147-A177-3AD203B41FA5}">
                      <a16:colId xmlns:a16="http://schemas.microsoft.com/office/drawing/2014/main" val="3800375865"/>
                    </a:ext>
                  </a:extLst>
                </a:gridCol>
              </a:tblGrid>
              <a:tr h="2767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Measure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Comparison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Support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Hypotheses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3938912207"/>
                  </a:ext>
                </a:extLst>
              </a:tr>
              <a:tr h="6925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Spatial Distance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All Test Measures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(Maguire et al., 1999; Moffat, 2009; Moffat &amp; Resnick, 2002)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None (exploratory)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3879619865"/>
                  </a:ext>
                </a:extLst>
              </a:tr>
              <a:tr h="5603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Temporal Distance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All Test Measures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(Kraus et al., 2015a)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None (exploratory)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638051569"/>
                  </a:ext>
                </a:extLst>
              </a:tr>
              <a:tr h="83038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Fractal Dimension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Relational Memory Error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(Daugherty et al., 2015)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Higher FD will relate to poorer relational memory performance.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260685562"/>
                  </a:ext>
                </a:extLst>
              </a:tr>
              <a:tr h="92344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Context Boundary Crossings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Context Boundary Effect &amp; Context-Relational Errors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</a:t>
                      </a:r>
                      <a:r>
                        <a:rPr lang="en-US" sz="1500" dirty="0" err="1">
                          <a:effectLst/>
                        </a:rPr>
                        <a:t>Ezzyat</a:t>
                      </a:r>
                      <a:r>
                        <a:rPr lang="en-US" sz="1500" dirty="0">
                          <a:effectLst/>
                        </a:rPr>
                        <a:t> &amp; Davachi, 2014; Zacks et al., 2007)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More context crossings will relate to greater context boundary effects and more context-relational errors.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3727338818"/>
                  </a:ext>
                </a:extLst>
              </a:tr>
              <a:tr h="92344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Item Sampling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Item Misplacement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(Hannula et al., 2010)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In early trials, more sampling will relate to better memory. In later trials, less sampling will relate to better memory.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2851316894"/>
                  </a:ext>
                </a:extLst>
              </a:tr>
              <a:tr h="92344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Order Analyses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 Over Trials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Study vs. Test Order</a:t>
                      </a: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Novel Metric</a:t>
                      </a:r>
                    </a:p>
                  </a:txBody>
                  <a:tcPr marL="93584" marR="9358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 will converge to “allocentric,” map-like order (i.e. 1,2,3,4,5,6,7,8). Study and Test Order will be similar.</a:t>
                      </a:r>
                    </a:p>
                  </a:txBody>
                  <a:tcPr marL="93584" marR="93584" marT="0" marB="0"/>
                </a:tc>
                <a:extLst>
                  <a:ext uri="{0D108BD9-81ED-4DB2-BD59-A6C34878D82A}">
                    <a16:rowId xmlns:a16="http://schemas.microsoft.com/office/drawing/2014/main" val="2726059198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956C2C7-2081-4B22-8488-DF9D9130DAF0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783088-B23A-4C70-B7D2-1F3FE3F344A7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1A771-84C0-4198-B85D-D3F823C3E6BE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F8CAC7-EC43-4F29-8236-5E3D796CE43D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22EBC7-E715-4F40-946D-EB4F1C856EEB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4295C8-94B4-4657-BABB-EE1267E94575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234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4D6F-740F-4A4A-BF65-6C6E5FF8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861BC-88FE-431F-9A45-CBCE3F3D7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07" y="1825624"/>
            <a:ext cx="6311164" cy="4549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 all </a:t>
            </a:r>
            <a:r>
              <a:rPr lang="en-US" i="1" dirty="0"/>
              <a:t>types</a:t>
            </a:r>
            <a:r>
              <a:rPr lang="en-US" dirty="0"/>
              <a:t> of relations are impaired in hippocampal damage, but specifically </a:t>
            </a:r>
            <a:r>
              <a:rPr lang="en-US" i="1" dirty="0"/>
              <a:t>arbitrary</a:t>
            </a:r>
            <a:r>
              <a:rPr lang="en-US" dirty="0"/>
              <a:t> relations are impaired</a:t>
            </a:r>
          </a:p>
          <a:p>
            <a:r>
              <a:rPr lang="en-US" dirty="0"/>
              <a:t>Space and time may be represented </a:t>
            </a:r>
            <a:r>
              <a:rPr lang="en-US" i="1" dirty="0"/>
              <a:t>separably</a:t>
            </a:r>
            <a:r>
              <a:rPr lang="en-US" dirty="0"/>
              <a:t> in the hippocampus</a:t>
            </a:r>
          </a:p>
          <a:p>
            <a:r>
              <a:rPr lang="en-US" dirty="0"/>
              <a:t>Contextual shifts systematically bias both relational memory and distance judgements in time</a:t>
            </a:r>
          </a:p>
          <a:p>
            <a:r>
              <a:rPr lang="en-US" dirty="0"/>
              <a:t>Spatiotemporal navigation tasks can be used to study cognitive maps in the temporal domain in the service of in-the-moment, memory guided behavior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A07611-E3A6-4189-A53C-D3FA1ADAE977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5911F4-7D67-4047-AE4F-9D5BB2F010C9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AAA516-24B9-479F-BF8B-972BC4E18BAF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C7BDE1-570A-4A9F-ACC1-C7B7854E6036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3BA50F-9C20-4E60-93CC-18E02F036DAE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0AEB37-E12D-4C05-A2D6-9C1258C4B03D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D4D5F-B5A7-4E51-BCF2-75FB44D94F6D}"/>
              </a:ext>
            </a:extLst>
          </p:cNvPr>
          <p:cNvGrpSpPr/>
          <p:nvPr/>
        </p:nvGrpSpPr>
        <p:grpSpPr>
          <a:xfrm>
            <a:off x="6462484" y="1824303"/>
            <a:ext cx="5620874" cy="3165589"/>
            <a:chOff x="1187742" y="0"/>
            <a:chExt cx="11396144" cy="64181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A89D2B-0307-433C-AA74-6EB2AE44CDF1}"/>
                </a:ext>
              </a:extLst>
            </p:cNvPr>
            <p:cNvSpPr/>
            <p:nvPr/>
          </p:nvSpPr>
          <p:spPr>
            <a:xfrm>
              <a:off x="6416487" y="2039731"/>
              <a:ext cx="3903170" cy="2675433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              Episodes</a:t>
              </a:r>
            </a:p>
          </p:txBody>
        </p:sp>
        <p:pic>
          <p:nvPicPr>
            <p:cNvPr id="13" name="Graphic 12" descr="Thermometer">
              <a:extLst>
                <a:ext uri="{FF2B5EF4-FFF2-40B4-BE49-F238E27FC236}">
                  <a16:creationId xmlns:a16="http://schemas.microsoft.com/office/drawing/2014/main" id="{5CDF8FE6-7AAC-45D9-A9AB-C80D6B8F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55729" y="2496179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City">
              <a:extLst>
                <a:ext uri="{FF2B5EF4-FFF2-40B4-BE49-F238E27FC236}">
                  <a16:creationId xmlns:a16="http://schemas.microsoft.com/office/drawing/2014/main" id="{C13EB690-41A2-44BE-879C-E58DF9A61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3485" y="4626405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1B7E78-B42E-49F5-93AB-826EFF1F6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742" y="2221418"/>
              <a:ext cx="4001058" cy="331516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AEB273-CAAA-4929-9B52-B6924D622148}"/>
                </a:ext>
              </a:extLst>
            </p:cNvPr>
            <p:cNvGrpSpPr/>
            <p:nvPr/>
          </p:nvGrpSpPr>
          <p:grpSpPr>
            <a:xfrm>
              <a:off x="6738256" y="2179525"/>
              <a:ext cx="2394857" cy="914400"/>
              <a:chOff x="6096000" y="1690687"/>
              <a:chExt cx="2394857" cy="9144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7A549FD-5BCF-40A4-8010-54C6F52B00A6}"/>
                  </a:ext>
                </a:extLst>
              </p:cNvPr>
              <p:cNvSpPr/>
              <p:nvPr/>
            </p:nvSpPr>
            <p:spPr>
              <a:xfrm>
                <a:off x="6096000" y="1690687"/>
                <a:ext cx="2394857" cy="914400"/>
              </a:xfrm>
              <a:prstGeom prst="rect">
                <a:avLst/>
              </a:prstGeom>
              <a:solidFill>
                <a:srgbClr val="4472C4">
                  <a:alpha val="10196"/>
                </a:srgbClr>
              </a:solid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               Space</a:t>
                </a:r>
              </a:p>
            </p:txBody>
          </p:sp>
          <p:pic>
            <p:nvPicPr>
              <p:cNvPr id="18" name="Graphic 17" descr="Map with pin">
                <a:extLst>
                  <a:ext uri="{FF2B5EF4-FFF2-40B4-BE49-F238E27FC236}">
                    <a16:creationId xmlns:a16="http://schemas.microsoft.com/office/drawing/2014/main" id="{C5DE1E3F-69BE-4527-BE45-9A1F62EBA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37514" y="1690687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F38BFB4-56AB-4D6D-92A3-B23EDE3E5FB0}"/>
                </a:ext>
              </a:extLst>
            </p:cNvPr>
            <p:cNvGrpSpPr/>
            <p:nvPr/>
          </p:nvGrpSpPr>
          <p:grpSpPr>
            <a:xfrm>
              <a:off x="6226630" y="5485644"/>
              <a:ext cx="2917369" cy="932487"/>
              <a:chOff x="6153473" y="4747455"/>
              <a:chExt cx="2917369" cy="93248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4C610A-F3CE-49F5-A5D5-C4492CB6346C}"/>
                  </a:ext>
                </a:extLst>
              </p:cNvPr>
              <p:cNvSpPr/>
              <p:nvPr/>
            </p:nvSpPr>
            <p:spPr>
              <a:xfrm>
                <a:off x="6153473" y="4747455"/>
                <a:ext cx="2852054" cy="914400"/>
              </a:xfrm>
              <a:prstGeom prst="rect">
                <a:avLst/>
              </a:prstGeom>
              <a:solidFill>
                <a:schemeClr val="accent6">
                  <a:alpha val="10196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Sampling</a:t>
                </a:r>
              </a:p>
            </p:txBody>
          </p:sp>
          <p:pic>
            <p:nvPicPr>
              <p:cNvPr id="21" name="Graphic 20" descr="Eye">
                <a:extLst>
                  <a:ext uri="{FF2B5EF4-FFF2-40B4-BE49-F238E27FC236}">
                    <a16:creationId xmlns:a16="http://schemas.microsoft.com/office/drawing/2014/main" id="{F7C1CCB6-F263-4F42-9730-125660203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56442" y="476554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Graphic 21" descr="Hike">
                <a:extLst>
                  <a:ext uri="{FF2B5EF4-FFF2-40B4-BE49-F238E27FC236}">
                    <a16:creationId xmlns:a16="http://schemas.microsoft.com/office/drawing/2014/main" id="{8B6AA200-6D01-4A09-9691-73EF94473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37985" y="4765542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A70B98B-4C22-4038-9F2A-64D6AA9D526F}"/>
                </a:ext>
              </a:extLst>
            </p:cNvPr>
            <p:cNvGrpSpPr/>
            <p:nvPr/>
          </p:nvGrpSpPr>
          <p:grpSpPr>
            <a:xfrm>
              <a:off x="7550442" y="3674932"/>
              <a:ext cx="2394857" cy="914400"/>
              <a:chOff x="6096000" y="2605087"/>
              <a:chExt cx="2394857" cy="9144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001D72-63F2-4E59-B460-2D5744CB480C}"/>
                  </a:ext>
                </a:extLst>
              </p:cNvPr>
              <p:cNvSpPr/>
              <p:nvPr/>
            </p:nvSpPr>
            <p:spPr>
              <a:xfrm>
                <a:off x="6096000" y="2605087"/>
                <a:ext cx="2394857" cy="914400"/>
              </a:xfrm>
              <a:prstGeom prst="rect">
                <a:avLst/>
              </a:prstGeom>
              <a:solidFill>
                <a:srgbClr val="4472C4">
                  <a:alpha val="10196"/>
                </a:srgbClr>
              </a:solidFill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    Time</a:t>
                </a:r>
              </a:p>
            </p:txBody>
          </p:sp>
          <p:pic>
            <p:nvPicPr>
              <p:cNvPr id="25" name="Graphic 24" descr="Clock">
                <a:extLst>
                  <a:ext uri="{FF2B5EF4-FFF2-40B4-BE49-F238E27FC236}">
                    <a16:creationId xmlns:a16="http://schemas.microsoft.com/office/drawing/2014/main" id="{1C360E43-D272-416C-96D6-BF6FEFF3A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93428" y="2605087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55B0FC11-F23D-434B-82A5-BDD25CC261E9}"/>
                </a:ext>
              </a:extLst>
            </p:cNvPr>
            <p:cNvCxnSpPr>
              <a:stCxn id="44" idx="2"/>
              <a:endCxn id="14" idx="0"/>
            </p:cNvCxnSpPr>
            <p:nvPr/>
          </p:nvCxnSpPr>
          <p:spPr>
            <a:xfrm rot="5400000">
              <a:off x="5143543" y="3543320"/>
              <a:ext cx="1970228" cy="195943"/>
            </a:xfrm>
            <a:prstGeom prst="curvedConnector3">
              <a:avLst>
                <a:gd name="adj1" fmla="val 44475"/>
              </a:avLst>
            </a:prstGeom>
            <a:ln>
              <a:solidFill>
                <a:srgbClr val="4472C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79644DED-D4A8-4D92-AEBD-DD69B305DC3A}"/>
                </a:ext>
              </a:extLst>
            </p:cNvPr>
            <p:cNvCxnSpPr>
              <a:stCxn id="13" idx="1"/>
              <a:endCxn id="44" idx="3"/>
            </p:cNvCxnSpPr>
            <p:nvPr/>
          </p:nvCxnSpPr>
          <p:spPr>
            <a:xfrm rot="10800000">
              <a:off x="6683829" y="2198977"/>
              <a:ext cx="3771901" cy="754402"/>
            </a:xfrm>
            <a:prstGeom prst="curvedConnector3">
              <a:avLst/>
            </a:prstGeom>
            <a:ln>
              <a:solidFill>
                <a:srgbClr val="4472C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FEF58B4B-48D1-4358-A16B-C18D3E9C7782}"/>
                </a:ext>
              </a:extLst>
            </p:cNvPr>
            <p:cNvCxnSpPr>
              <a:stCxn id="13" idx="2"/>
              <a:endCxn id="14" idx="3"/>
            </p:cNvCxnSpPr>
            <p:nvPr/>
          </p:nvCxnSpPr>
          <p:spPr>
            <a:xfrm rot="5400000">
              <a:off x="7863894" y="2034570"/>
              <a:ext cx="1673026" cy="4425044"/>
            </a:xfrm>
            <a:prstGeom prst="curvedConnector2">
              <a:avLst/>
            </a:prstGeom>
            <a:ln>
              <a:solidFill>
                <a:srgbClr val="4472C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B1AC638A-7351-4074-AFD4-937CEA95294F}"/>
                </a:ext>
              </a:extLst>
            </p:cNvPr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6216945" y="2907665"/>
              <a:ext cx="1532480" cy="1905000"/>
            </a:xfrm>
            <a:prstGeom prst="curvedConnector3">
              <a:avLst/>
            </a:prstGeom>
            <a:ln w="9525" cap="flat" cmpd="sng" algn="ctr">
              <a:solidFill>
                <a:srgbClr val="4472C4">
                  <a:alpha val="2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B622164E-A022-45B9-9EF6-525023AC4FBF}"/>
                </a:ext>
              </a:extLst>
            </p:cNvPr>
            <p:cNvCxnSpPr>
              <a:stCxn id="13" idx="2"/>
              <a:endCxn id="24" idx="0"/>
            </p:cNvCxnSpPr>
            <p:nvPr/>
          </p:nvCxnSpPr>
          <p:spPr>
            <a:xfrm rot="5400000">
              <a:off x="9698224" y="2460226"/>
              <a:ext cx="264353" cy="2165058"/>
            </a:xfrm>
            <a:prstGeom prst="curvedConnector3">
              <a:avLst/>
            </a:prstGeom>
            <a:ln w="9525" cap="flat" cmpd="sng" algn="ctr">
              <a:solidFill>
                <a:srgbClr val="4472C4">
                  <a:alpha val="2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1" name="Graphic 30" descr="Planet">
              <a:extLst>
                <a:ext uri="{FF2B5EF4-FFF2-40B4-BE49-F238E27FC236}">
                  <a16:creationId xmlns:a16="http://schemas.microsoft.com/office/drawing/2014/main" id="{C84C22FB-3CD5-4539-996C-135AF0B33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99277" y="0"/>
              <a:ext cx="914400" cy="9144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7B0F34E-8715-4085-B98F-6C428C51852E}"/>
                </a:ext>
              </a:extLst>
            </p:cNvPr>
            <p:cNvGrpSpPr/>
            <p:nvPr/>
          </p:nvGrpSpPr>
          <p:grpSpPr>
            <a:xfrm>
              <a:off x="9047228" y="844999"/>
              <a:ext cx="1072242" cy="1098621"/>
              <a:chOff x="8285228" y="429692"/>
              <a:chExt cx="1072242" cy="1098621"/>
            </a:xfrm>
          </p:grpSpPr>
          <p:pic>
            <p:nvPicPr>
              <p:cNvPr id="33" name="Graphic 32" descr="Sun">
                <a:extLst>
                  <a:ext uri="{FF2B5EF4-FFF2-40B4-BE49-F238E27FC236}">
                    <a16:creationId xmlns:a16="http://schemas.microsoft.com/office/drawing/2014/main" id="{86D870DA-5C7F-4FE1-B104-7DF6372D7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285228" y="42969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33" descr="Moon">
                <a:extLst>
                  <a:ext uri="{FF2B5EF4-FFF2-40B4-BE49-F238E27FC236}">
                    <a16:creationId xmlns:a16="http://schemas.microsoft.com/office/drawing/2014/main" id="{61756FA3-B4BE-47F2-A7FF-65ED638C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443070" y="613913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8297FBCF-7127-46A9-981F-F5DFD401F5BF}"/>
                </a:ext>
              </a:extLst>
            </p:cNvPr>
            <p:cNvCxnSpPr>
              <a:endCxn id="33" idx="1"/>
            </p:cNvCxnSpPr>
            <p:nvPr/>
          </p:nvCxnSpPr>
          <p:spPr>
            <a:xfrm flipV="1">
              <a:off x="6683828" y="1302199"/>
              <a:ext cx="2363400" cy="877325"/>
            </a:xfrm>
            <a:prstGeom prst="curvedConnector3">
              <a:avLst/>
            </a:prstGeom>
            <a:ln>
              <a:solidFill>
                <a:srgbClr val="4472C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E7AC64DA-B794-4D7C-AAFE-51699A4FEB1E}"/>
                </a:ext>
              </a:extLst>
            </p:cNvPr>
            <p:cNvCxnSpPr>
              <a:stCxn id="34" idx="3"/>
              <a:endCxn id="13" idx="0"/>
            </p:cNvCxnSpPr>
            <p:nvPr/>
          </p:nvCxnSpPr>
          <p:spPr>
            <a:xfrm>
              <a:off x="10119470" y="1486420"/>
              <a:ext cx="793459" cy="1009759"/>
            </a:xfrm>
            <a:prstGeom prst="curvedConnector2">
              <a:avLst/>
            </a:prstGeom>
            <a:ln>
              <a:solidFill>
                <a:srgbClr val="4472C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38876F6A-AA5A-44BA-A082-59BFC9DFDF86}"/>
                </a:ext>
              </a:extLst>
            </p:cNvPr>
            <p:cNvCxnSpPr>
              <a:stCxn id="34" idx="2"/>
              <a:endCxn id="14" idx="3"/>
            </p:cNvCxnSpPr>
            <p:nvPr/>
          </p:nvCxnSpPr>
          <p:spPr>
            <a:xfrm rot="5400000">
              <a:off x="6505086" y="1926420"/>
              <a:ext cx="3139985" cy="3174385"/>
            </a:xfrm>
            <a:prstGeom prst="curvedConnector2">
              <a:avLst/>
            </a:prstGeom>
            <a:ln>
              <a:solidFill>
                <a:srgbClr val="4472C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D6A0787E-6A87-469F-9E96-1FA466C9A8FE}"/>
                </a:ext>
              </a:extLst>
            </p:cNvPr>
            <p:cNvCxnSpPr>
              <a:stCxn id="34" idx="0"/>
              <a:endCxn id="31" idx="1"/>
            </p:cNvCxnSpPr>
            <p:nvPr/>
          </p:nvCxnSpPr>
          <p:spPr>
            <a:xfrm rot="5400000" flipH="1" flipV="1">
              <a:off x="10144763" y="-25293"/>
              <a:ext cx="572020" cy="1537007"/>
            </a:xfrm>
            <a:prstGeom prst="curvedConnector2">
              <a:avLst/>
            </a:prstGeom>
            <a:ln>
              <a:solidFill>
                <a:srgbClr val="4472C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78FF11-62BE-44DC-A6E9-2F92C5541C75}"/>
                </a:ext>
              </a:extLst>
            </p:cNvPr>
            <p:cNvSpPr txBox="1"/>
            <p:nvPr/>
          </p:nvSpPr>
          <p:spPr>
            <a:xfrm>
              <a:off x="9349905" y="498490"/>
              <a:ext cx="3233981" cy="1276888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sz="2000" dirty="0">
                  <a:solidFill>
                    <a:srgbClr val="C7C7C7"/>
                  </a:solidFill>
                </a:rPr>
                <a:t>Context</a:t>
              </a:r>
            </a:p>
          </p:txBody>
        </p: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25E9F3B0-ECE3-4567-846D-5A3B4273D684}"/>
                </a:ext>
              </a:extLst>
            </p:cNvPr>
            <p:cNvSpPr/>
            <p:nvPr/>
          </p:nvSpPr>
          <p:spPr>
            <a:xfrm>
              <a:off x="8870951" y="3105149"/>
              <a:ext cx="333562" cy="557214"/>
            </a:xfrm>
            <a:prstGeom prst="down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199CEDE6-5B99-4EFE-9E1C-6F48890FEE02}"/>
                </a:ext>
              </a:extLst>
            </p:cNvPr>
            <p:cNvSpPr/>
            <p:nvPr/>
          </p:nvSpPr>
          <p:spPr>
            <a:xfrm>
              <a:off x="8581088" y="4600574"/>
              <a:ext cx="333562" cy="873919"/>
            </a:xfrm>
            <a:prstGeom prst="down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row: Up-Down 41">
              <a:extLst>
                <a:ext uri="{FF2B5EF4-FFF2-40B4-BE49-F238E27FC236}">
                  <a16:creationId xmlns:a16="http://schemas.microsoft.com/office/drawing/2014/main" id="{2AC965E8-FE14-4281-9ACB-5411F79F5CDC}"/>
                </a:ext>
              </a:extLst>
            </p:cNvPr>
            <p:cNvSpPr/>
            <p:nvPr/>
          </p:nvSpPr>
          <p:spPr>
            <a:xfrm>
              <a:off x="7511142" y="4715164"/>
              <a:ext cx="532860" cy="770480"/>
            </a:xfrm>
            <a:prstGeom prst="upDownArrow">
              <a:avLst/>
            </a:prstGeom>
            <a:gradFill flip="none" rotWithShape="1">
              <a:gsLst>
                <a:gs pos="0">
                  <a:srgbClr val="4472C4">
                    <a:alpha val="50196"/>
                  </a:srgbClr>
                </a:gs>
                <a:gs pos="100000">
                  <a:srgbClr val="70AD47">
                    <a:alpha val="50196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08F9F4-BC2C-42A0-9274-B356F90AB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5050" y="2055813"/>
              <a:ext cx="2888063" cy="1284287"/>
            </a:xfrm>
            <a:prstGeom prst="line">
              <a:avLst/>
            </a:prstGeom>
            <a:ln w="28575">
              <a:gradFill>
                <a:gsLst>
                  <a:gs pos="0">
                    <a:srgbClr val="FEDAC2"/>
                  </a:gs>
                  <a:gs pos="55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Content Placeholder 6" descr="Lightning">
              <a:extLst>
                <a:ext uri="{FF2B5EF4-FFF2-40B4-BE49-F238E27FC236}">
                  <a16:creationId xmlns:a16="http://schemas.microsoft.com/office/drawing/2014/main" id="{E604D1BF-1466-47F4-9260-EB660DBD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69428" y="1741777"/>
              <a:ext cx="914400" cy="914400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E77AC1-8DD1-402F-81D1-119970797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5050" y="4715164"/>
              <a:ext cx="2841437" cy="110836"/>
            </a:xfrm>
            <a:prstGeom prst="line">
              <a:avLst/>
            </a:prstGeom>
            <a:ln w="28575">
              <a:gradFill>
                <a:gsLst>
                  <a:gs pos="0">
                    <a:srgbClr val="FEDCC3"/>
                  </a:gs>
                  <a:gs pos="55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9816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82B0-FDEC-46BD-AD0E-09AE0ACD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Episodic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1176-46D5-4F23-9670-F9FE3ABF4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Episodic memory can be defined as memory for </a:t>
            </a:r>
            <a:r>
              <a:rPr lang="en-US" b="1" dirty="0"/>
              <a:t>specific/precise events</a:t>
            </a:r>
            <a:r>
              <a:rPr lang="en-US" dirty="0"/>
              <a:t> in </a:t>
            </a:r>
            <a:r>
              <a:rPr lang="en-US" b="1" dirty="0"/>
              <a:t>space</a:t>
            </a:r>
            <a:r>
              <a:rPr lang="en-US" dirty="0"/>
              <a:t> and </a:t>
            </a:r>
            <a:r>
              <a:rPr lang="en-US" b="1" dirty="0"/>
              <a:t>time</a:t>
            </a:r>
            <a:r>
              <a:rPr lang="en-US" dirty="0"/>
              <a:t>, framed by </a:t>
            </a:r>
            <a:r>
              <a:rPr lang="en-US" b="1" dirty="0"/>
              <a:t>context</a:t>
            </a:r>
          </a:p>
          <a:p>
            <a:r>
              <a:rPr lang="en-US" dirty="0"/>
              <a:t>Episodic memory is destroyed by bilateral removal of hippocampal structures (see Patient H.M., right)</a:t>
            </a:r>
          </a:p>
          <a:p>
            <a:r>
              <a:rPr lang="en-US" dirty="0"/>
              <a:t>In the introduction of Episodic Memory in Tulving, 2002, Episodic Memory is described as “a singular exception” to the “unidirectionality of time”</a:t>
            </a:r>
          </a:p>
        </p:txBody>
      </p:sp>
      <p:pic>
        <p:nvPicPr>
          <p:cNvPr id="2050" name="Picture 2" descr="Image result for patient hm">
            <a:extLst>
              <a:ext uri="{FF2B5EF4-FFF2-40B4-BE49-F238E27FC236}">
                <a16:creationId xmlns:a16="http://schemas.microsoft.com/office/drawing/2014/main" id="{49764109-E230-4BA9-856F-763FE701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3746500"/>
            <a:ext cx="5143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nry Gustav 1.jpg">
            <a:extLst>
              <a:ext uri="{FF2B5EF4-FFF2-40B4-BE49-F238E27FC236}">
                <a16:creationId xmlns:a16="http://schemas.microsoft.com/office/drawing/2014/main" id="{7E3E2276-EFE5-448D-861B-8D7291C6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14" y="762000"/>
            <a:ext cx="3171371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6E0BA2-A8DC-462A-8442-0442E8421814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7118BB-9BDF-487D-BB2D-3118D40DCAB8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D2069A-7563-4FC5-BB6A-9CEA4AED1484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03F203-5A8A-4993-8BBC-8CE53705AA7D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4D6D0E-F01F-4EF9-B409-EA1004FE6207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7539B9-5373-4D95-85C8-4FF079C5D922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3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4913452" cy="4618017"/>
          </a:xfrm>
        </p:spPr>
        <p:txBody>
          <a:bodyPr>
            <a:normAutofit/>
          </a:bodyPr>
          <a:lstStyle/>
          <a:p>
            <a:r>
              <a:rPr lang="en-US" dirty="0"/>
              <a:t>Reconstruction Tasks ask participants to:</a:t>
            </a:r>
          </a:p>
          <a:p>
            <a:pPr lvl="1"/>
            <a:r>
              <a:rPr lang="en-US" dirty="0"/>
              <a:t>Study some information in a domain</a:t>
            </a:r>
          </a:p>
          <a:p>
            <a:pPr lvl="1"/>
            <a:r>
              <a:rPr lang="en-US" dirty="0"/>
              <a:t>Place that information back in the domain the way they remember it being</a:t>
            </a:r>
          </a:p>
        </p:txBody>
      </p:sp>
      <p:pic>
        <p:nvPicPr>
          <p:cNvPr id="4" name="Picture 3" descr="C:\Users\Kevin\AppData\Local\Microsoft\Windows\INetCache\Content.Word\Task Figure Opt 3.png">
            <a:extLst>
              <a:ext uri="{FF2B5EF4-FFF2-40B4-BE49-F238E27FC236}">
                <a16:creationId xmlns:a16="http://schemas.microsoft.com/office/drawing/2014/main" id="{540918D0-2750-47BB-A92B-379AA80EF36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29"/>
          <a:stretch/>
        </p:blipFill>
        <p:spPr bwMode="auto">
          <a:xfrm>
            <a:off x="913795" y="4940852"/>
            <a:ext cx="6124575" cy="176627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Timeline Visualizer - Subject 026, Trial 4, Phase VR Study 6_13_2017 9_28_27 PM">
            <a:hlinkClick r:id="" action="ppaction://media"/>
            <a:extLst>
              <a:ext uri="{FF2B5EF4-FFF2-40B4-BE49-F238E27FC236}">
                <a16:creationId xmlns:a16="http://schemas.microsoft.com/office/drawing/2014/main" id="{A5AD09B3-3623-4D2F-839C-1A972D0F2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2085" t="12738" r="35042" b="7822"/>
          <a:stretch/>
        </p:blipFill>
        <p:spPr>
          <a:xfrm>
            <a:off x="7856598" y="1185373"/>
            <a:ext cx="3497202" cy="448990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55A2DFD-F37B-4E70-A093-A6052D5EB42C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E0A0D9-A00A-4B98-ACC7-F4BE131A1D78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E097B8-E63D-4BAC-9668-114BC4C26E4A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6C7ABE-F979-4CC2-BA88-0C28AF5D6BD8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C7055E-F286-488E-AEEF-803661EB8C32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A11225-3890-4D86-A47E-C0049FFFD43E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69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58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ADF1-FABD-4E8D-A657-99234983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and Milner 1981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F545-C4C4-4816-ADA4-DAF6F2263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3289"/>
            <a:ext cx="5181600" cy="4133674"/>
          </a:xfrm>
        </p:spPr>
        <p:txBody>
          <a:bodyPr/>
          <a:lstStyle/>
          <a:p>
            <a:r>
              <a:rPr lang="en-US" dirty="0"/>
              <a:t>Reconstruction in hippocampal damaged patients</a:t>
            </a:r>
          </a:p>
          <a:p>
            <a:r>
              <a:rPr lang="en-US" dirty="0"/>
              <a:t>Right temporal lobe patients showed a deficit in location memory immediately</a:t>
            </a:r>
          </a:p>
          <a:p>
            <a:r>
              <a:rPr lang="en-US" dirty="0"/>
              <a:t>Both temporal lobe damage patient groups showed location memory impairment after delays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A2AA4-2CBC-437C-991E-ABDDECC3C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7383" y="1128739"/>
            <a:ext cx="4145286" cy="2941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D7B60-D80C-411B-8D95-60918135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022" y="4285494"/>
            <a:ext cx="3256008" cy="23798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A3E9BEC-5494-4276-8060-53673D315776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D87F71-8FE1-49AC-AA3B-BB3D9530C77F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F65DAC-E362-4F95-AAD7-9E31D6AD60C8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69C391-8B4B-4D00-B297-F8B71DA44D6B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4B1B3D-1F4E-45D0-AABC-8B182E733D23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A875AA-B348-4F2C-A3F5-156ED27F4C18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54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6352-95BC-4B3F-A4E1-33D8A86F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Jeneson et al. 2010 &amp; Watson et al.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E8E43-6B0C-4DB1-A49E-CC47EAECD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61825" cy="4726177"/>
          </a:xfrm>
        </p:spPr>
        <p:txBody>
          <a:bodyPr>
            <a:normAutofit/>
          </a:bodyPr>
          <a:lstStyle/>
          <a:p>
            <a:r>
              <a:rPr lang="en-US" dirty="0"/>
              <a:t>Similar to Smith &amp; Milner with fewer items</a:t>
            </a:r>
          </a:p>
          <a:p>
            <a:r>
              <a:rPr lang="en-US" dirty="0"/>
              <a:t>Varied number of items (up to 7 and 5, respectively)</a:t>
            </a:r>
          </a:p>
          <a:p>
            <a:r>
              <a:rPr lang="en-US" dirty="0"/>
              <a:t>Analysis was very coarse (lacking specificity and sensitivity)</a:t>
            </a:r>
          </a:p>
          <a:p>
            <a:r>
              <a:rPr lang="en-US" dirty="0"/>
              <a:t>Both showed </a:t>
            </a:r>
            <a:r>
              <a:rPr lang="en-US" b="1" dirty="0"/>
              <a:t>deficits in misplacement and relational errors </a:t>
            </a:r>
            <a:r>
              <a:rPr lang="en-US" dirty="0"/>
              <a:t>(interchanging or “swapping” of </a:t>
            </a:r>
            <a:r>
              <a:rPr lang="en-US" i="1" dirty="0"/>
              <a:t>pairs of items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43D47-0E18-44B7-BED8-AAF17F14D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529"/>
          <a:stretch/>
        </p:blipFill>
        <p:spPr>
          <a:xfrm>
            <a:off x="7100432" y="1380236"/>
            <a:ext cx="4737282" cy="1575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CB0867-0A94-4241-A5B5-46C817449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478"/>
          <a:stretch/>
        </p:blipFill>
        <p:spPr>
          <a:xfrm>
            <a:off x="7100432" y="2957394"/>
            <a:ext cx="4737282" cy="246263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9480772-F769-4103-A3E4-6D341BE9A6CD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0755E4-9280-4BF2-ACCB-197CF5DE6DF4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FA1070-73AE-4260-8965-53A89C68162C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F9809F-2224-47C7-9A36-5B856893EE77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3D79FB-C245-40B4-A700-A392FDA3E1ED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F02A75-699C-4B6A-A1D0-D0BDFB4F73F6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F3FA586-D8A5-4CD9-8333-CC9768B90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46" b="16045"/>
          <a:stretch/>
        </p:blipFill>
        <p:spPr>
          <a:xfrm>
            <a:off x="7100431" y="5398403"/>
            <a:ext cx="4737283" cy="139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0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7AE0-6931-45B9-80DD-76DFA60B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Information in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DEA22-5DBD-47A3-8262-4A7DAFEC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690688"/>
            <a:ext cx="9488647" cy="21011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After reconstruction, some level of </a:t>
            </a:r>
            <a:r>
              <a:rPr lang="en-US" b="1" dirty="0"/>
              <a:t>inference</a:t>
            </a:r>
            <a:r>
              <a:rPr lang="en-US" dirty="0"/>
              <a:t> is required to determine what information was/wasn’t present in the reconstructed locations</a:t>
            </a:r>
          </a:p>
          <a:p>
            <a:r>
              <a:rPr lang="en-US" dirty="0"/>
              <a:t>The framework involves three key types of information</a:t>
            </a:r>
          </a:p>
          <a:p>
            <a:pPr lvl="1"/>
            <a:r>
              <a:rPr lang="en-US" dirty="0"/>
              <a:t>Identity-location binding</a:t>
            </a:r>
          </a:p>
          <a:p>
            <a:pPr lvl="1"/>
            <a:r>
              <a:rPr lang="en-US" dirty="0"/>
              <a:t>Location-location (or Item-item) relations</a:t>
            </a:r>
          </a:p>
          <a:p>
            <a:pPr lvl="1"/>
            <a:r>
              <a:rPr lang="en-US" dirty="0"/>
              <a:t>Location-environment (or Item-environment) relations</a:t>
            </a:r>
          </a:p>
          <a:p>
            <a:r>
              <a:rPr lang="en-US" dirty="0"/>
              <a:t>Misplacement error can be broken down into these different types of information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B25CB5-AFA8-436E-85E2-E8301A838E66}"/>
              </a:ext>
            </a:extLst>
          </p:cNvPr>
          <p:cNvGrpSpPr/>
          <p:nvPr/>
        </p:nvGrpSpPr>
        <p:grpSpPr>
          <a:xfrm>
            <a:off x="0" y="-1321"/>
            <a:ext cx="12192000" cy="219435"/>
            <a:chOff x="0" y="-1321"/>
            <a:chExt cx="12192000" cy="219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ACA08F-ADE3-450F-BC62-E4015C41EC9C}"/>
                </a:ext>
              </a:extLst>
            </p:cNvPr>
            <p:cNvSpPr/>
            <p:nvPr/>
          </p:nvSpPr>
          <p:spPr>
            <a:xfrm>
              <a:off x="0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Introduction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5CB9A4-87B1-466A-A7C7-24450B0C730E}"/>
                </a:ext>
              </a:extLst>
            </p:cNvPr>
            <p:cNvSpPr/>
            <p:nvPr/>
          </p:nvSpPr>
          <p:spPr>
            <a:xfrm>
              <a:off x="2134300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Reconstructing Relational Information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DA26D-6A54-4B55-AD42-50088104E4AC}"/>
                </a:ext>
              </a:extLst>
            </p:cNvPr>
            <p:cNvSpPr/>
            <p:nvPr/>
          </p:nvSpPr>
          <p:spPr>
            <a:xfrm>
              <a:off x="4756558" y="-1321"/>
              <a:ext cx="2663505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Reconstruction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7289E6-3145-4A6F-BB23-4EDD4F58E331}"/>
                </a:ext>
              </a:extLst>
            </p:cNvPr>
            <p:cNvSpPr/>
            <p:nvPr/>
          </p:nvSpPr>
          <p:spPr>
            <a:xfrm>
              <a:off x="7420063" y="0"/>
              <a:ext cx="2641133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Spatiotemporal Navigation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125A48-BB01-4D34-9A52-56C87DCB8447}"/>
                </a:ext>
              </a:extLst>
            </p:cNvPr>
            <p:cNvSpPr/>
            <p:nvPr/>
          </p:nvSpPr>
          <p:spPr>
            <a:xfrm>
              <a:off x="10061196" y="0"/>
              <a:ext cx="2130804" cy="21811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Conclusion</a:t>
              </a:r>
            </a:p>
          </p:txBody>
        </p:sp>
      </p:grp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6055DB1-5CB9-4DDE-8CAE-4AC154325F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5" y="4003989"/>
            <a:ext cx="11483726" cy="2520817"/>
          </a:xfrm>
        </p:spPr>
      </p:pic>
    </p:spTree>
    <p:extLst>
      <p:ext uri="{BB962C8B-B14F-4D97-AF65-F5344CB8AC3E}">
        <p14:creationId xmlns:p14="http://schemas.microsoft.com/office/powerpoint/2010/main" val="3654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>
              <a:lumMod val="40000"/>
              <a:lumOff val="6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effectLst>
          <a:outerShdw blurRad="25400" dir="17880000">
            <a:srgbClr val="000000">
              <a:alpha val="46000"/>
            </a:srgbClr>
          </a:outerShdw>
        </a:effectLst>
      </a:spPr>
      <a:bodyPr vert="horz" lIns="91440" tIns="45720" rIns="91440" bIns="45720" rtlCol="0" anchor="t">
        <a:norm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2783</Words>
  <Application>Microsoft Office PowerPoint</Application>
  <PresentationFormat>Widescreen</PresentationFormat>
  <Paragraphs>536</Paragraphs>
  <Slides>46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Times New Roman</vt:lpstr>
      <vt:lpstr>Office Theme</vt:lpstr>
      <vt:lpstr>Spatiotemporal Reconstruction,  Navigation, and Relational Memory in the Hippocampus </vt:lpstr>
      <vt:lpstr>Outline</vt:lpstr>
      <vt:lpstr>What is reconstruction?</vt:lpstr>
      <vt:lpstr>Real-World Reconstruction</vt:lpstr>
      <vt:lpstr>Episodic Memory</vt:lpstr>
      <vt:lpstr>Reconstruction Tasks</vt:lpstr>
      <vt:lpstr>Smith and Milner 1981</vt:lpstr>
      <vt:lpstr>Jeneson et al. 2010 &amp; Watson et al. 2013</vt:lpstr>
      <vt:lpstr>Models of Information in Reconstruction</vt:lpstr>
      <vt:lpstr>Bringing it All Together</vt:lpstr>
      <vt:lpstr>Reconstructing Relational Information</vt:lpstr>
      <vt:lpstr>Patient Demographics</vt:lpstr>
      <vt:lpstr>Spatial Reconstruction The iPosition Task</vt:lpstr>
      <vt:lpstr>Traditional Analysis Misplacement</vt:lpstr>
      <vt:lpstr>Reconstruction Relations Relation Types</vt:lpstr>
      <vt:lpstr>Reconstruction Errors Better Than Just Misplacement</vt:lpstr>
      <vt:lpstr>Hippocampal Damaged Patients Misplacement After Error Correction</vt:lpstr>
      <vt:lpstr>Identity-Location Relational Errors</vt:lpstr>
      <vt:lpstr>Hippocampal Damaged Patients (cont.) Misplacement After Error Correction</vt:lpstr>
      <vt:lpstr>Compound Identity-location Relational Errors Swaps and Cycles</vt:lpstr>
      <vt:lpstr>Compound Relational Errors Cycles and Swaps</vt:lpstr>
      <vt:lpstr>Take-Aways</vt:lpstr>
      <vt:lpstr>MSL iPosition Pipeline</vt:lpstr>
      <vt:lpstr>Memory  During  Time Travel</vt:lpstr>
      <vt:lpstr>Episodic Memory</vt:lpstr>
      <vt:lpstr>Zacks et al. 2007</vt:lpstr>
      <vt:lpstr>Davachi et al. 2013</vt:lpstr>
      <vt:lpstr>Tulving’s Time Travel</vt:lpstr>
      <vt:lpstr>Spatiotemporal Reconstruction in VR</vt:lpstr>
      <vt:lpstr>Spatiotemporal Reconstruction in VR (cont.)</vt:lpstr>
      <vt:lpstr>Overall Performance</vt:lpstr>
      <vt:lpstr>Identity-location Errors in Space vs. Time</vt:lpstr>
      <vt:lpstr>Context and Relational Memory</vt:lpstr>
      <vt:lpstr>Temporal Context Boundary Effects</vt:lpstr>
      <vt:lpstr>Take-Aways</vt:lpstr>
      <vt:lpstr>Spatiotemporal Navigation, Sampling, and Information In-The-Moment in Virtual Reality </vt:lpstr>
      <vt:lpstr>Spatial Distance and Temporal Distance</vt:lpstr>
      <vt:lpstr>Study Exploration vs. Test Metrics</vt:lpstr>
      <vt:lpstr>Fractal Dimension (FD)</vt:lpstr>
      <vt:lpstr>Planned Path Analyses</vt:lpstr>
      <vt:lpstr>Order Information Metrics</vt:lpstr>
      <vt:lpstr>Kendall Tau Distance Item-Wise and Reflection</vt:lpstr>
      <vt:lpstr>Contiguity Distance Rearrangement</vt:lpstr>
      <vt:lpstr>Trial-Over-Trial Flow</vt:lpstr>
      <vt:lpstr>Planned Path Analyses</vt:lpstr>
      <vt:lpstr>Overall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Reconstructing Relational Information</dc:title>
  <dc:creator>Kevin H</dc:creator>
  <cp:lastModifiedBy>Kevin H</cp:lastModifiedBy>
  <cp:revision>102</cp:revision>
  <dcterms:created xsi:type="dcterms:W3CDTF">2017-10-31T16:15:18Z</dcterms:created>
  <dcterms:modified xsi:type="dcterms:W3CDTF">2017-11-30T22:23:42Z</dcterms:modified>
</cp:coreProperties>
</file>